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553" r:id="rId2"/>
    <p:sldId id="587" r:id="rId3"/>
    <p:sldId id="468" r:id="rId4"/>
    <p:sldId id="527" r:id="rId5"/>
    <p:sldId id="2147471200" r:id="rId6"/>
    <p:sldId id="2147471201" r:id="rId7"/>
    <p:sldId id="497" r:id="rId8"/>
    <p:sldId id="624" r:id="rId9"/>
    <p:sldId id="595" r:id="rId10"/>
    <p:sldId id="637" r:id="rId11"/>
    <p:sldId id="638" r:id="rId12"/>
    <p:sldId id="639" r:id="rId13"/>
    <p:sldId id="625" r:id="rId14"/>
    <p:sldId id="640" r:id="rId15"/>
    <p:sldId id="2147471235" r:id="rId16"/>
    <p:sldId id="2147471236" r:id="rId17"/>
    <p:sldId id="2208" r:id="rId18"/>
    <p:sldId id="2161" r:id="rId19"/>
    <p:sldId id="2147471202" r:id="rId20"/>
    <p:sldId id="2210" r:id="rId21"/>
    <p:sldId id="440" r:id="rId22"/>
    <p:sldId id="2213" r:id="rId23"/>
    <p:sldId id="2215" r:id="rId24"/>
    <p:sldId id="505" r:id="rId25"/>
    <p:sldId id="559" r:id="rId26"/>
    <p:sldId id="2147471217" r:id="rId27"/>
    <p:sldId id="560" r:id="rId28"/>
    <p:sldId id="537" r:id="rId29"/>
    <p:sldId id="581" r:id="rId30"/>
    <p:sldId id="524" r:id="rId31"/>
    <p:sldId id="562" r:id="rId32"/>
    <p:sldId id="561" r:id="rId33"/>
    <p:sldId id="563" r:id="rId34"/>
    <p:sldId id="564" r:id="rId35"/>
    <p:sldId id="2147471206" r:id="rId36"/>
    <p:sldId id="2147471204" r:id="rId37"/>
    <p:sldId id="2217" r:id="rId38"/>
    <p:sldId id="307" r:id="rId39"/>
    <p:sldId id="2147471207" r:id="rId40"/>
    <p:sldId id="2147471208" r:id="rId41"/>
    <p:sldId id="2218" r:id="rId42"/>
    <p:sldId id="526" r:id="rId43"/>
    <p:sldId id="555" r:id="rId44"/>
    <p:sldId id="558" r:id="rId45"/>
    <p:sldId id="554" r:id="rId46"/>
    <p:sldId id="556" r:id="rId47"/>
    <p:sldId id="557" r:id="rId48"/>
    <p:sldId id="2147471215" r:id="rId49"/>
    <p:sldId id="263" r:id="rId50"/>
    <p:sldId id="2147471216" r:id="rId51"/>
    <p:sldId id="441" r:id="rId52"/>
    <p:sldId id="427" r:id="rId53"/>
    <p:sldId id="2216" r:id="rId54"/>
    <p:sldId id="543" r:id="rId55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8A"/>
    <a:srgbClr val="FF9900"/>
    <a:srgbClr val="BC5726"/>
    <a:srgbClr val="E9E7E3"/>
    <a:srgbClr val="F2F3F6"/>
    <a:srgbClr val="DAEDEF"/>
    <a:srgbClr val="A8CBDC"/>
    <a:srgbClr val="415DBA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8" autoAdjust="0"/>
    <p:restoredTop sz="96305" autoAdjust="0"/>
  </p:normalViewPr>
  <p:slideViewPr>
    <p:cSldViewPr>
      <p:cViewPr varScale="1">
        <p:scale>
          <a:sx n="89" d="100"/>
          <a:sy n="89" d="100"/>
        </p:scale>
        <p:origin x="90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5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Michigan</c:v>
                </c:pt>
              </c:strCache>
            </c:strRef>
          </c:tx>
          <c:dPt>
            <c:idx val="0"/>
            <c:bubble3D val="0"/>
            <c:explosion val="7"/>
            <c:spPr>
              <a:solidFill>
                <a:srgbClr val="415DBA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BDC0-48F6-A500-54FD2EE46E8C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DC0-48F6-A500-54FD2EE46E8C}"/>
              </c:ext>
            </c:extLst>
          </c:dPt>
          <c:dLbls>
            <c:dLbl>
              <c:idx val="1"/>
              <c:layout>
                <c:manualLayout>
                  <c:x val="2.5936309372618697E-2"/>
                  <c:y val="-7.99720521045980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C0-48F6-A500-54FD2EE46E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Total Members</c:v>
                </c:pt>
                <c:pt idx="1">
                  <c:v>18+ Catholic 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64772</c:v>
                </c:pt>
                <c:pt idx="1">
                  <c:v>779156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C0-48F6-A500-54FD2EE46E8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23786-A03A-453B-91CF-4ACE313674A4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5CC87-457D-4937-94F1-F4A1BB839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2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3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66549-9010-4B58-AFBC-2DF9F75BDFBA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853"/>
            <a:ext cx="5607050" cy="4156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1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A91C7-F043-4CC1-AB1B-E4118A8499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91C7-F043-4CC1-AB1B-E4118A8499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48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2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12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7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778A1-60EF-4A6E-91E3-E3ED5098596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4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6DE5BFCD-AB09-40C9-82FB-F3F51B2D5C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4E01B3D9-B931-46EB-AF87-61C0716EC4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81000"/>
            <a:ext cx="2387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381000"/>
            <a:ext cx="695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810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10566400" cy="1143000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9448800" cy="4114800"/>
          </a:xfrm>
        </p:spPr>
        <p:txBody>
          <a:bodyPr/>
          <a:lstStyle>
            <a:lvl2pPr>
              <a:defRPr sz="24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FBAF21FF-91AE-4C5C-8078-79FE0B3D27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FE263959-AC83-4A9A-90B7-E5E0BC686C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AB55A3FF-E60C-4186-BEEA-D96AAC00C8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C2923602-E288-4886-92A3-57A976E13B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E55A9F40-7472-4CD0-9313-60EADBA658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CF64599E-8F4A-48A2-BDA6-420E0B7DBB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15713170-62E9-4DC0-AA12-7ADB60CEB5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3F637088-1DF9-4C0A-86AC-B44E00C61E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3FB67AF0-A316-4A48-90DF-C75EEC01E0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4" name="Text Box 17">
            <a:extLst>
              <a:ext uri="{FF2B5EF4-FFF2-40B4-BE49-F238E27FC236}">
                <a16:creationId xmlns:a16="http://schemas.microsoft.com/office/drawing/2014/main" id="{E6A67F02-C7C7-46F4-A825-01B244165A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A42A85D2-B3B2-46EB-BC5D-B3BE3D131F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6BAF67E-D48C-43F3-99BE-A95AEEFCD8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en.wikipedia.org/wiki/Knights_of_Columbu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381000"/>
            <a:ext cx="955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752600"/>
            <a:ext cx="9448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nights_of_Columbu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Knights_of_Columbus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emf"/><Relationship Id="rId4" Type="http://schemas.openxmlformats.org/officeDocument/2006/relationships/image" Target="../media/image31.png"/><Relationship Id="rId9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.hundiak@mikof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.kolbicz@mikofc.or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nights_of_Columbu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Knights_of_Columb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9189D4-C841-11E7-A050-51843D00FCF6}"/>
              </a:ext>
            </a:extLst>
          </p:cNvPr>
          <p:cNvSpPr txBox="1"/>
          <p:nvPr/>
        </p:nvSpPr>
        <p:spPr>
          <a:xfrm>
            <a:off x="3660858" y="1664255"/>
            <a:ext cx="5060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Programs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Membership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0922B-516D-90B7-D198-6F51C93AF0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0846" y="797590"/>
            <a:ext cx="2632158" cy="26389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DD56DD-8D11-388D-E205-8E9714797B33}"/>
              </a:ext>
            </a:extLst>
          </p:cNvPr>
          <p:cNvSpPr txBox="1"/>
          <p:nvPr/>
        </p:nvSpPr>
        <p:spPr>
          <a:xfrm>
            <a:off x="8153400" y="3339405"/>
            <a:ext cx="3059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Doug Kokot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State Membership Director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D792F-8EA4-085B-06C0-F665D0F24067}"/>
              </a:ext>
            </a:extLst>
          </p:cNvPr>
          <p:cNvSpPr txBox="1"/>
          <p:nvPr/>
        </p:nvSpPr>
        <p:spPr>
          <a:xfrm>
            <a:off x="1219200" y="3339405"/>
            <a:ext cx="25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Matt Wierzgac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State Program Director</a:t>
            </a:r>
          </a:p>
        </p:txBody>
      </p:sp>
      <p:pic>
        <p:nvPicPr>
          <p:cNvPr id="6" name="Picture 5" descr="A black circle with a white and yellow logo&#10;&#10;AI-generated content may be incorrect.">
            <a:extLst>
              <a:ext uri="{FF2B5EF4-FFF2-40B4-BE49-F238E27FC236}">
                <a16:creationId xmlns:a16="http://schemas.microsoft.com/office/drawing/2014/main" id="{3B182D43-A952-9A4D-BDCD-F0D33A230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97590"/>
            <a:ext cx="2626921" cy="25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C9C7-B9F6-C70F-7EAB-6D7C446E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10668000" cy="1143000"/>
          </a:xfrm>
        </p:spPr>
        <p:txBody>
          <a:bodyPr/>
          <a:lstStyle/>
          <a:p>
            <a:r>
              <a:rPr lang="en-US" dirty="0"/>
              <a:t>Where to Find Fishers of Men Publication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F90CA-8DD5-CBCE-8F9C-E98EFA5BC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47800"/>
            <a:ext cx="7624682" cy="52736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72F1761-AAE7-93AA-125D-FC9EE3D09A96}"/>
              </a:ext>
            </a:extLst>
          </p:cNvPr>
          <p:cNvSpPr/>
          <p:nvPr/>
        </p:nvSpPr>
        <p:spPr bwMode="auto">
          <a:xfrm>
            <a:off x="7696200" y="6019800"/>
            <a:ext cx="914400" cy="228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71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C9C7-B9F6-C70F-7EAB-6D7C446E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10668000" cy="1143000"/>
          </a:xfrm>
        </p:spPr>
        <p:txBody>
          <a:bodyPr/>
          <a:lstStyle/>
          <a:p>
            <a:r>
              <a:rPr lang="en-US" dirty="0"/>
              <a:t>Where to Find Fishers of Men Publication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F90CA-8DD5-CBCE-8F9C-E98EFA5BC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524000"/>
            <a:ext cx="7624682" cy="43160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72F1761-AAE7-93AA-125D-FC9EE3D09A96}"/>
              </a:ext>
            </a:extLst>
          </p:cNvPr>
          <p:cNvSpPr/>
          <p:nvPr/>
        </p:nvSpPr>
        <p:spPr bwMode="auto">
          <a:xfrm>
            <a:off x="1865050" y="3962400"/>
            <a:ext cx="209735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12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DD1B-2BFF-AF8B-AD5F-8E8B948D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21726"/>
            <a:ext cx="10566400" cy="1143000"/>
          </a:xfrm>
        </p:spPr>
        <p:txBody>
          <a:bodyPr/>
          <a:lstStyle/>
          <a:p>
            <a:r>
              <a:rPr lang="en-US" dirty="0">
                <a:latin typeface="Trump Mediaeval"/>
              </a:rPr>
              <a:t>Let’s</a:t>
            </a:r>
            <a:r>
              <a:rPr lang="en-US" dirty="0"/>
              <a:t> be Fishers of Men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8A053-9AFA-7495-14F4-8661651B9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28800"/>
            <a:ext cx="5029200" cy="2057400"/>
          </a:xfrm>
        </p:spPr>
        <p:txBody>
          <a:bodyPr/>
          <a:lstStyle/>
          <a:p>
            <a:r>
              <a:rPr lang="en-US" dirty="0"/>
              <a:t>What is in your tackle box? </a:t>
            </a:r>
          </a:p>
          <a:p>
            <a:r>
              <a:rPr lang="en-US" dirty="0"/>
              <a:t>Pick the right lure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18832-0F4C-8F87-780F-5BE4F331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245374"/>
            <a:ext cx="3928532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6F60EF-6DBC-05EA-3624-C99753601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774" y="1447800"/>
            <a:ext cx="4531626" cy="4531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595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DD1B-2BFF-AF8B-AD5F-8E8B948D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be Fishers of 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9807-1736-781A-0A14-071E8DBCF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Knight is called to bring others to Christ and help realize Blessed Michael McGivney’s mission.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“Come after me, and I will make you ﬁshers of men.” </a:t>
            </a:r>
          </a:p>
          <a:p>
            <a:pPr marL="0" indent="0" algn="ctr">
              <a:buNone/>
            </a:pPr>
            <a:r>
              <a:rPr lang="en-US" sz="28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MT 4:19</a:t>
            </a:r>
          </a:p>
        </p:txBody>
      </p:sp>
    </p:spTree>
    <p:extLst>
      <p:ext uri="{BB962C8B-B14F-4D97-AF65-F5344CB8AC3E}">
        <p14:creationId xmlns:p14="http://schemas.microsoft.com/office/powerpoint/2010/main" val="178144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56DE34D-B14A-0497-2514-EA5582B8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97" y="990600"/>
            <a:ext cx="2572769" cy="1981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606" y="0"/>
            <a:ext cx="10566400" cy="1143000"/>
          </a:xfrm>
        </p:spPr>
        <p:txBody>
          <a:bodyPr/>
          <a:lstStyle/>
          <a:p>
            <a:r>
              <a:rPr lang="en-US" dirty="0"/>
              <a:t>Proposers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19200"/>
            <a:ext cx="9448800" cy="4572000"/>
          </a:xfrm>
        </p:spPr>
        <p:txBody>
          <a:bodyPr/>
          <a:lstStyle/>
          <a:p>
            <a:pPr marL="316865" indent="0">
              <a:buNone/>
              <a:tabLst>
                <a:tab pos="4229100" algn="l"/>
              </a:tabLst>
            </a:pPr>
            <a:r>
              <a:rPr lang="en-US" dirty="0"/>
              <a:t>Certificates </a:t>
            </a:r>
          </a:p>
          <a:p>
            <a:pPr marL="316865" indent="0">
              <a:spcBef>
                <a:spcPts val="0"/>
              </a:spcBef>
              <a:buNone/>
              <a:tabLst>
                <a:tab pos="4229100" algn="l"/>
              </a:tabLst>
            </a:pPr>
            <a:endParaRPr lang="en-US" dirty="0"/>
          </a:p>
          <a:p>
            <a:pPr marL="316865" indent="0">
              <a:spcBef>
                <a:spcPts val="0"/>
              </a:spcBef>
              <a:buNone/>
              <a:tabLst>
                <a:tab pos="4229100" algn="l"/>
              </a:tabLst>
            </a:pPr>
            <a:endParaRPr lang="en-US" dirty="0"/>
          </a:p>
          <a:p>
            <a:pPr marL="316865" indent="0">
              <a:spcBef>
                <a:spcPts val="0"/>
              </a:spcBef>
              <a:buNone/>
              <a:tabLst>
                <a:tab pos="4229100" algn="l"/>
              </a:tabLst>
            </a:pPr>
            <a:endParaRPr lang="en-US" dirty="0"/>
          </a:p>
          <a:p>
            <a:pPr marL="316865" indent="0">
              <a:spcBef>
                <a:spcPts val="0"/>
              </a:spcBef>
              <a:buNone/>
              <a:tabLst>
                <a:tab pos="4229100" algn="l"/>
              </a:tabLst>
            </a:pPr>
            <a:endParaRPr lang="en-US" dirty="0"/>
          </a:p>
          <a:p>
            <a:pPr marL="316865" indent="0">
              <a:spcBef>
                <a:spcPts val="0"/>
              </a:spcBef>
              <a:buNone/>
              <a:tabLst>
                <a:tab pos="4229100" algn="l"/>
              </a:tabLst>
            </a:pPr>
            <a:endParaRPr lang="en-US" dirty="0"/>
          </a:p>
          <a:p>
            <a:pPr marL="316865" indent="0">
              <a:spcBef>
                <a:spcPts val="0"/>
              </a:spcBef>
              <a:buNone/>
              <a:tabLst>
                <a:tab pos="4229100" algn="l"/>
              </a:tabLst>
            </a:pPr>
            <a:endParaRPr lang="en-US" dirty="0"/>
          </a:p>
          <a:p>
            <a:pPr marL="316865" indent="0">
              <a:spcBef>
                <a:spcPts val="0"/>
              </a:spcBef>
              <a:buNone/>
              <a:tabLst>
                <a:tab pos="4229100" algn="l"/>
              </a:tabLst>
            </a:pPr>
            <a:r>
              <a:rPr lang="en-US" dirty="0"/>
              <a:t>Car Rosary – 2 Members</a:t>
            </a:r>
          </a:p>
          <a:p>
            <a:pPr>
              <a:buFont typeface="Wingdings" panose="05000000000000000000" pitchFamily="2" charset="2"/>
              <a:buChar char="v"/>
              <a:tabLst>
                <a:tab pos="4229100" algn="l"/>
              </a:tabLst>
            </a:pPr>
            <a:endParaRPr lang="en-US" sz="3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DE5A-2287-EB2C-2284-0CD206B0A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8014" y="3295152"/>
            <a:ext cx="946137" cy="2648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39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AE59F-4CB0-B5E3-E16A-C08C4E4C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5B42-9BC3-2147-4035-D77BEB55E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06" y="0"/>
            <a:ext cx="10566400" cy="1143000"/>
          </a:xfrm>
        </p:spPr>
        <p:txBody>
          <a:bodyPr/>
          <a:lstStyle/>
          <a:p>
            <a:r>
              <a:rPr lang="en-US" dirty="0"/>
              <a:t>Proposers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4B1E5-0DFA-AEE5-F985-7BCFECC6D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19200"/>
            <a:ext cx="9448800" cy="4572000"/>
          </a:xfrm>
        </p:spPr>
        <p:txBody>
          <a:bodyPr/>
          <a:lstStyle/>
          <a:p>
            <a:pPr marL="316865" indent="0">
              <a:buNone/>
              <a:tabLst>
                <a:tab pos="4229100" algn="l"/>
              </a:tabLst>
            </a:pPr>
            <a:r>
              <a:rPr lang="en-US" dirty="0"/>
              <a:t>Keychain – 4 Members</a:t>
            </a:r>
          </a:p>
          <a:p>
            <a:pPr marL="316865" indent="0">
              <a:buNone/>
              <a:tabLst>
                <a:tab pos="4229100" algn="l"/>
              </a:tabLst>
            </a:pPr>
            <a:endParaRPr lang="en-US" dirty="0"/>
          </a:p>
          <a:p>
            <a:pPr marL="316865" indent="0">
              <a:buNone/>
              <a:tabLst>
                <a:tab pos="4229100" algn="l"/>
              </a:tabLst>
            </a:pPr>
            <a:endParaRPr lang="en-US" dirty="0"/>
          </a:p>
          <a:p>
            <a:pPr marL="316865" indent="0">
              <a:buNone/>
              <a:tabLst>
                <a:tab pos="4229100" algn="l"/>
              </a:tabLst>
            </a:pPr>
            <a:endParaRPr lang="en-US" dirty="0"/>
          </a:p>
          <a:p>
            <a:pPr marL="316865" indent="0">
              <a:buNone/>
              <a:tabLst>
                <a:tab pos="4229100" algn="l"/>
              </a:tabLst>
            </a:pPr>
            <a:r>
              <a:rPr lang="en-US" dirty="0"/>
              <a:t>Pope Leo XIV Rosary – 6 Members</a:t>
            </a:r>
          </a:p>
          <a:p>
            <a:pPr>
              <a:buFont typeface="Wingdings" panose="05000000000000000000" pitchFamily="2" charset="2"/>
              <a:buChar char="v"/>
              <a:tabLst>
                <a:tab pos="4229100" algn="l"/>
              </a:tabLst>
            </a:pPr>
            <a:endParaRPr lang="en-US" sz="3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C13F33-1F8F-E92C-CA34-02F0EC037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7807" y="914400"/>
            <a:ext cx="2764477" cy="1554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rosary in a box&#10;&#10;AI-generated content may be incorrect.">
            <a:extLst>
              <a:ext uri="{FF2B5EF4-FFF2-40B4-BE49-F238E27FC236}">
                <a16:creationId xmlns:a16="http://schemas.microsoft.com/office/drawing/2014/main" id="{A79FC8A7-0659-0D6B-72F8-223F744818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5"/>
          <a:stretch>
            <a:fillRect/>
          </a:stretch>
        </p:blipFill>
        <p:spPr>
          <a:xfrm>
            <a:off x="7710185" y="3276600"/>
            <a:ext cx="2310709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27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B6A02-C3FB-C2B9-7061-F20FBBFD8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4D51-2451-C4AD-A4B5-162B9FF0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06" y="0"/>
            <a:ext cx="10566400" cy="1143000"/>
          </a:xfrm>
        </p:spPr>
        <p:txBody>
          <a:bodyPr/>
          <a:lstStyle/>
          <a:p>
            <a:r>
              <a:rPr lang="en-US" dirty="0"/>
              <a:t>Proposers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12291-7A12-257F-A8FF-68C084E06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19200"/>
            <a:ext cx="9448800" cy="4572000"/>
          </a:xfrm>
        </p:spPr>
        <p:txBody>
          <a:bodyPr/>
          <a:lstStyle/>
          <a:p>
            <a:pPr marL="316865" indent="0">
              <a:buNone/>
              <a:tabLst>
                <a:tab pos="4229100" algn="l"/>
              </a:tabLst>
            </a:pPr>
            <a:r>
              <a:rPr lang="en-US" dirty="0"/>
              <a:t>Ring – 20 Members</a:t>
            </a:r>
          </a:p>
          <a:p>
            <a:pPr>
              <a:buFont typeface="Wingdings" panose="05000000000000000000" pitchFamily="2" charset="2"/>
              <a:buChar char="v"/>
              <a:tabLst>
                <a:tab pos="4229100" algn="l"/>
              </a:tabLst>
            </a:pPr>
            <a:endParaRPr lang="en-US" sz="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B5056-67AE-EFA4-CF8D-444B668ED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1447800"/>
            <a:ext cx="4302196" cy="3600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50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8813A-1B86-27B0-0563-D372BF4C2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C6A9-7CF6-BFA6-F266-D259BA1AE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Council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46B1E-4D56-D651-6B6C-9AD66628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76400"/>
            <a:ext cx="9448800" cy="4114800"/>
          </a:xfrm>
        </p:spPr>
        <p:txBody>
          <a:bodyPr/>
          <a:lstStyle/>
          <a:p>
            <a:pPr marL="316865" indent="0">
              <a:buNone/>
              <a:tabLst>
                <a:tab pos="4229100" algn="l"/>
              </a:tabLst>
            </a:pPr>
            <a:r>
              <a:rPr lang="en-US" dirty="0"/>
              <a:t>50% by September 30</a:t>
            </a:r>
            <a:r>
              <a:rPr lang="en-US" baseline="30000" dirty="0"/>
              <a:t>th</a:t>
            </a:r>
            <a:r>
              <a:rPr lang="en-US" dirty="0"/>
              <a:t>  </a:t>
            </a:r>
          </a:p>
          <a:p>
            <a:pPr marL="316865" indent="0">
              <a:buNone/>
              <a:tabLst>
                <a:tab pos="4229100" algn="l"/>
              </a:tabLst>
            </a:pPr>
            <a:r>
              <a:rPr lang="en-US" dirty="0"/>
              <a:t>8ft Knights of Columbus Table Covering</a:t>
            </a:r>
          </a:p>
          <a:p>
            <a:pPr>
              <a:buFont typeface="Wingdings" panose="05000000000000000000" pitchFamily="2" charset="2"/>
              <a:buChar char="v"/>
              <a:tabLst>
                <a:tab pos="4229100" algn="l"/>
              </a:tabLst>
            </a:pPr>
            <a:endParaRPr lang="en-US" sz="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4E3C2-B926-176C-84FD-4C246965A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t="3351" r="1017" b="2814"/>
          <a:stretch>
            <a:fillRect/>
          </a:stretch>
        </p:blipFill>
        <p:spPr>
          <a:xfrm>
            <a:off x="1676399" y="3124200"/>
            <a:ext cx="8915401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0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6B6F8-1E6E-87AB-94DC-F22F582C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82" y="533400"/>
            <a:ext cx="10595018" cy="368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C19AD-3D86-E2DC-158A-4B9C275E3872}"/>
              </a:ext>
            </a:extLst>
          </p:cNvPr>
          <p:cNvSpPr txBox="1"/>
          <p:nvPr/>
        </p:nvSpPr>
        <p:spPr>
          <a:xfrm>
            <a:off x="1828800" y="4419600"/>
            <a:ext cx="960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ump Mediaeval"/>
                <a:ea typeface="+mn-ea"/>
                <a:cs typeface="+mn-cs"/>
              </a:rPr>
              <a:t>This is a Territorial competition.  The jurisdictions in our territory are: Illinois, Indiana, Maine, Michigan, New Brunswick, New Hampshire, Ontario, Quebec, Vermont, Wisconsin.</a:t>
            </a:r>
          </a:p>
        </p:txBody>
      </p:sp>
    </p:spTree>
    <p:extLst>
      <p:ext uri="{BB962C8B-B14F-4D97-AF65-F5344CB8AC3E}">
        <p14:creationId xmlns:p14="http://schemas.microsoft.com/office/powerpoint/2010/main" val="264729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7930D0-2187-B123-1399-1FB87D87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524000"/>
            <a:ext cx="5943600" cy="462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3B33D-A607-D4BD-4375-EECB84D81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82"/>
          <a:stretch>
            <a:fillRect/>
          </a:stretch>
        </p:blipFill>
        <p:spPr>
          <a:xfrm>
            <a:off x="3127513" y="1524000"/>
            <a:ext cx="5943600" cy="459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F1008A-A8A2-7381-5238-7B2577B9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6680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Gift Of Knighthood Cards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51E8E-68B4-45AC-D794-BB9FB702C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322" y="1546280"/>
            <a:ext cx="5943600" cy="457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2A1164-F89F-D62C-76B4-6907BE0D9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948" y="1545403"/>
            <a:ext cx="5943600" cy="457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38AE87-0501-BAAE-F0E9-09D82729E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4" y="1545403"/>
            <a:ext cx="1371600" cy="106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20815A-4A8D-F630-9077-A4C450A8C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747660"/>
            <a:ext cx="1371600" cy="107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E1B83-92AE-B876-070F-847E30A37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4" y="3961831"/>
            <a:ext cx="1371600" cy="105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E1EA7-A624-646C-B3BE-9ED9C9099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88" y="8839200"/>
            <a:ext cx="1187136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15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19800" y="304800"/>
            <a:ext cx="563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0200" algn="ctr"/>
                <a:tab pos="5543550" algn="ctr"/>
              </a:tabLst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achen BT" panose="02040806020206050204" pitchFamily="18" charset="0"/>
                <a:ea typeface="Times New Roman" panose="02020603050405020304" pitchFamily="18" charset="0"/>
                <a:cs typeface="Aachen BT" panose="02040806020206050204" pitchFamily="18" charset="0"/>
              </a:rPr>
              <a:t>SO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achen BT" panose="02040806020206050204" pitchFamily="18" charset="0"/>
                <a:ea typeface="Times New Roman" panose="02020603050405020304" pitchFamily="18" charset="0"/>
                <a:cs typeface="Aachen BT" panose="02040806020206050204" pitchFamily="18" charset="0"/>
              </a:rPr>
              <a:t>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achen BT" panose="02040806020206050204" pitchFamily="18" charset="0"/>
                <a:ea typeface="Times New Roman" panose="02020603050405020304" pitchFamily="18" charset="0"/>
                <a:cs typeface="Aachen BT" panose="02040806020206050204" pitchFamily="18" charset="0"/>
              </a:rPr>
              <a:t>R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0200" algn="ctr"/>
                <a:tab pos="5543550" algn="ctr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achen BT" panose="02040806020206050204" pitchFamily="18" charset="0"/>
                <a:ea typeface="Times New Roman" panose="02020603050405020304" pitchFamily="18" charset="0"/>
                <a:cs typeface="Aachen BT" panose="02040806020206050204" pitchFamily="18" charset="0"/>
              </a:rPr>
              <a:t>An Invitation to Come SOAR with Us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saiah 40:31 in 2020 | Eagle pictures, Christian posters, Christian ...">
            <a:extLst>
              <a:ext uri="{FF2B5EF4-FFF2-40B4-BE49-F238E27FC236}">
                <a16:creationId xmlns:a16="http://schemas.microsoft.com/office/drawing/2014/main" id="{45016BF8-6926-6ED5-AE33-6F07D6CB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4191000" cy="628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1A53A9-7818-0039-3EF6-6533F3E437F9}"/>
              </a:ext>
            </a:extLst>
          </p:cNvPr>
          <p:cNvSpPr/>
          <p:nvPr/>
        </p:nvSpPr>
        <p:spPr>
          <a:xfrm>
            <a:off x="6400800" y="441960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0200" algn="ctr"/>
                <a:tab pos="5543550" algn="ctr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achen BT" panose="02040806020206050204" pitchFamily="18" charset="0"/>
                <a:ea typeface="Times New Roman" panose="02020603050405020304" pitchFamily="18" charset="0"/>
                <a:cs typeface="Aachen BT" panose="02040806020206050204" pitchFamily="18" charset="0"/>
              </a:rPr>
              <a:t>Let’s SOAR to New Heights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CE6A9-E149-8A96-CC8F-3E62669FB432}"/>
              </a:ext>
            </a:extLst>
          </p:cNvPr>
          <p:cNvSpPr txBox="1"/>
          <p:nvPr/>
        </p:nvSpPr>
        <p:spPr>
          <a:xfrm>
            <a:off x="6629400" y="1524000"/>
            <a:ext cx="525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ervice – What Life is About</a:t>
            </a:r>
          </a:p>
          <a:p>
            <a:pPr marL="1603375" marR="0" lvl="0" indent="-160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ptimism – The Faith that Leads to Achievement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spire – to Accomplish Great Deeds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esponsibility – to do Your Duty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ump Mediaev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496FA-B6A6-4BAD-2809-507055AE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10820400" cy="1143000"/>
          </a:xfrm>
        </p:spPr>
        <p:txBody>
          <a:bodyPr/>
          <a:lstStyle/>
          <a:p>
            <a:r>
              <a:rPr lang="en-US" dirty="0"/>
              <a:t>Invitation Card</a:t>
            </a:r>
          </a:p>
        </p:txBody>
      </p:sp>
      <p:pic>
        <p:nvPicPr>
          <p:cNvPr id="6" name="Picture 5" descr="A blue square with yellow text&#10;&#10;AI-generated content may be incorrect.">
            <a:extLst>
              <a:ext uri="{FF2B5EF4-FFF2-40B4-BE49-F238E27FC236}">
                <a16:creationId xmlns:a16="http://schemas.microsoft.com/office/drawing/2014/main" id="{E241AA2D-A98B-407A-966E-F1AF08708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2" t="1706" b="1706"/>
          <a:stretch>
            <a:fillRect/>
          </a:stretch>
        </p:blipFill>
        <p:spPr>
          <a:xfrm>
            <a:off x="6222799" y="2286000"/>
            <a:ext cx="4038601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blue square with yellow text&#10;&#10;AI-generated content may be incorrect.">
            <a:extLst>
              <a:ext uri="{FF2B5EF4-FFF2-40B4-BE49-F238E27FC236}">
                <a16:creationId xmlns:a16="http://schemas.microsoft.com/office/drawing/2014/main" id="{73C73C70-195C-905B-E2A0-89BBC511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706" r="50000" b="1706"/>
          <a:stretch>
            <a:fillRect/>
          </a:stretch>
        </p:blipFill>
        <p:spPr>
          <a:xfrm>
            <a:off x="2026919" y="2286000"/>
            <a:ext cx="4038601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blue square with yellow text&#10;&#10;AI-generated content may be incorrect.">
            <a:extLst>
              <a:ext uri="{FF2B5EF4-FFF2-40B4-BE49-F238E27FC236}">
                <a16:creationId xmlns:a16="http://schemas.microsoft.com/office/drawing/2014/main" id="{709A484B-D59D-E778-A8AD-4D7240281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706" b="1706"/>
          <a:stretch>
            <a:fillRect/>
          </a:stretch>
        </p:blipFill>
        <p:spPr>
          <a:xfrm>
            <a:off x="12420600" y="2070886"/>
            <a:ext cx="6365913" cy="1773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5978A6C-8CD5-7015-A3BD-394DD5931811}"/>
              </a:ext>
            </a:extLst>
          </p:cNvPr>
          <p:cNvGrpSpPr/>
          <p:nvPr/>
        </p:nvGrpSpPr>
        <p:grpSpPr>
          <a:xfrm>
            <a:off x="7696200" y="4267200"/>
            <a:ext cx="2468881" cy="978932"/>
            <a:chOff x="7696200" y="4267200"/>
            <a:chExt cx="2468881" cy="9789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69A811-54F0-F5C2-AE91-C72F9B0ADE70}"/>
                </a:ext>
              </a:extLst>
            </p:cNvPr>
            <p:cNvSpPr txBox="1"/>
            <p:nvPr/>
          </p:nvSpPr>
          <p:spPr>
            <a:xfrm>
              <a:off x="7696200" y="4876800"/>
              <a:ext cx="1316386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ump Mediaeval"/>
                  <a:ea typeface="+mn-ea"/>
                  <a:cs typeface="+mn-cs"/>
                </a:rPr>
                <a:t>11689  9/24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E81511-683B-7104-EEED-806FD9DD4DEC}"/>
                </a:ext>
              </a:extLst>
            </p:cNvPr>
            <p:cNvSpPr/>
            <p:nvPr/>
          </p:nvSpPr>
          <p:spPr bwMode="auto">
            <a:xfrm>
              <a:off x="9677400" y="4267200"/>
              <a:ext cx="487681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F0183B4-2DD4-B4F6-7593-5E17A7912C00}"/>
                </a:ext>
              </a:extLst>
            </p:cNvPr>
            <p:cNvCxnSpPr>
              <a:endCxn id="4" idx="3"/>
            </p:cNvCxnSpPr>
            <p:nvPr/>
          </p:nvCxnSpPr>
          <p:spPr bwMode="auto">
            <a:xfrm flipV="1">
              <a:off x="8686800" y="4527363"/>
              <a:ext cx="1062019" cy="34943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059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019905B-7B2C-E550-B9AE-43FC89EBAF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00400" y="152400"/>
          <a:ext cx="59435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5AEB4C-AB72-DF71-2A5F-2D92A4A05A9F}"/>
              </a:ext>
            </a:extLst>
          </p:cNvPr>
          <p:cNvGraphicFramePr>
            <a:graphicFrameLocks noGrp="1"/>
          </p:cNvGraphicFramePr>
          <p:nvPr/>
        </p:nvGraphicFramePr>
        <p:xfrm>
          <a:off x="2933699" y="5638800"/>
          <a:ext cx="6477000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{C083E6E3-FA7D-4D7B-A595-EF9225AFEA82}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22230177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432304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18+ Catholic Men 779,156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 Members 64,772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678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Eligible Knights 714,384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Market Penetration 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968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1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C26E5D-A9B4-C7CB-78C7-9AE14F3C2329}"/>
              </a:ext>
            </a:extLst>
          </p:cNvPr>
          <p:cNvSpPr txBox="1"/>
          <p:nvPr/>
        </p:nvSpPr>
        <p:spPr>
          <a:xfrm>
            <a:off x="1828800" y="3429000"/>
            <a:ext cx="982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Number One Reason Men Have Not Joined The Knights of Columbus...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B0627-CF44-88B4-884D-477A34103E18}"/>
              </a:ext>
            </a:extLst>
          </p:cNvPr>
          <p:cNvSpPr txBox="1"/>
          <p:nvPr/>
        </p:nvSpPr>
        <p:spPr>
          <a:xfrm>
            <a:off x="1181100" y="4876800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They Have Not Been Asked!!!</a:t>
            </a:r>
          </a:p>
        </p:txBody>
      </p:sp>
      <p:pic>
        <p:nvPicPr>
          <p:cNvPr id="7" name="Picture 6" descr="A logo with a star and anchor&#10;&#10;AI-generated content may be incorrect.">
            <a:extLst>
              <a:ext uri="{FF2B5EF4-FFF2-40B4-BE49-F238E27FC236}">
                <a16:creationId xmlns:a16="http://schemas.microsoft.com/office/drawing/2014/main" id="{359C9606-6FDC-500A-B47B-FAEAB5D3F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40" y="152400"/>
            <a:ext cx="3319520" cy="331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1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terview Questions to Ask the Hiring Manager | JRoss Recruiters">
            <a:extLst>
              <a:ext uri="{FF2B5EF4-FFF2-40B4-BE49-F238E27FC236}">
                <a16:creationId xmlns:a16="http://schemas.microsoft.com/office/drawing/2014/main" id="{EFFB32D0-6EC0-A293-B483-7A933C63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8761413" cy="492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659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42900"/>
            <a:ext cx="10566400" cy="1143000"/>
          </a:xfrm>
        </p:spPr>
        <p:txBody>
          <a:bodyPr/>
          <a:lstStyle/>
          <a:p>
            <a:r>
              <a:rPr lang="en-US" dirty="0"/>
              <a:t>Why We Do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828800"/>
            <a:ext cx="10744200" cy="3124200"/>
          </a:xfrm>
        </p:spPr>
        <p:txBody>
          <a:bodyPr/>
          <a:lstStyle/>
          <a:p>
            <a:pPr marL="0" lvl="1" indent="0" algn="just">
              <a:buNone/>
            </a:pPr>
            <a:r>
              <a:rPr lang="en-US" sz="3200" dirty="0"/>
              <a:t>Our goal is to help men; their families and their parishes grow closer to Christ. Through our programs and resources, we provide opportunities to live and spread the Catholic faith.</a:t>
            </a:r>
          </a:p>
          <a:p>
            <a:pPr marL="0" lvl="1" indent="0" algn="just">
              <a:buNone/>
            </a:pPr>
            <a:endParaRPr lang="en-US" sz="3200" dirty="0"/>
          </a:p>
          <a:p>
            <a:pPr marL="0" lvl="1" indent="0" algn="just">
              <a:buNone/>
            </a:pPr>
            <a:r>
              <a:rPr lang="en-US" sz="3200" dirty="0"/>
              <a:t>Together, we’re empowering Catholic men to live our faith at home, in our parish, at work and in our community</a:t>
            </a:r>
            <a:br>
              <a:rPr lang="en-US" sz="4000" dirty="0"/>
            </a:br>
            <a:br>
              <a:rPr lang="en-US" sz="4000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CE94-B130-2DE8-6A47-230AFAE81286}"/>
              </a:ext>
            </a:extLst>
          </p:cNvPr>
          <p:cNvSpPr txBox="1">
            <a:spLocks/>
          </p:cNvSpPr>
          <p:nvPr/>
        </p:nvSpPr>
        <p:spPr>
          <a:xfrm>
            <a:off x="723900" y="1371600"/>
            <a:ext cx="107442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1257300" lvl="1" indent="-484188"/>
            <a:r>
              <a:rPr lang="en-US" sz="3000" kern="0" dirty="0"/>
              <a:t>To begin this new fraternal year on the right foot, some items that needs to be taken care of first:</a:t>
            </a:r>
          </a:p>
          <a:p>
            <a:pPr marL="1657350" lvl="2" indent="-484188"/>
            <a:r>
              <a:rPr lang="en-US" sz="2600" b="1" u="sng" kern="0" dirty="0"/>
              <a:t>Form 185</a:t>
            </a:r>
            <a:r>
              <a:rPr lang="en-US" sz="2600" kern="0" dirty="0"/>
              <a:t>, which is now required for Star Council &amp; </a:t>
            </a:r>
            <a:r>
              <a:rPr lang="en-US" sz="2600" b="1" u="sng" kern="0" dirty="0"/>
              <a:t>Form 365 </a:t>
            </a:r>
            <a:endParaRPr lang="en-US" sz="2600" kern="0" dirty="0"/>
          </a:p>
          <a:p>
            <a:pPr marL="1657350" lvl="2" indent="-484188"/>
            <a:r>
              <a:rPr lang="en-US" sz="2600" kern="0" dirty="0"/>
              <a:t>Grand Knight, Program Director, Family and Community Directors are 100% Youth compliant.</a:t>
            </a:r>
          </a:p>
          <a:p>
            <a:pPr marL="1657350" lvl="2" indent="-484188"/>
            <a:r>
              <a:rPr lang="en-US" sz="2600" kern="0" dirty="0"/>
              <a:t>Trustees ready to complete the Annual Audit (Form 1295a) and submit by 8/15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2B8144-B424-13F4-8745-23448DDE5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228600"/>
            <a:ext cx="9550400" cy="1143000"/>
          </a:xfrm>
        </p:spPr>
        <p:txBody>
          <a:bodyPr/>
          <a:lstStyle/>
          <a:p>
            <a:r>
              <a:rPr lang="en-US" dirty="0"/>
              <a:t>First things, First…</a:t>
            </a:r>
          </a:p>
        </p:txBody>
      </p:sp>
    </p:spTree>
    <p:extLst>
      <p:ext uri="{BB962C8B-B14F-4D97-AF65-F5344CB8AC3E}">
        <p14:creationId xmlns:p14="http://schemas.microsoft.com/office/powerpoint/2010/main" val="374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E0B8-0356-BE78-95A3-73EF5B77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76200"/>
            <a:ext cx="9550400" cy="1143000"/>
          </a:xfrm>
        </p:spPr>
        <p:txBody>
          <a:bodyPr/>
          <a:lstStyle/>
          <a:p>
            <a:r>
              <a:rPr lang="en-US" dirty="0"/>
              <a:t>TO MAKE THINGS A LITTLE EASIER..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E5E18-0A06-3603-18F1-ACB87177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181100"/>
            <a:ext cx="3353162" cy="409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F0F7E5-4734-0172-70F5-DA7725602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1181100"/>
            <a:ext cx="3353162" cy="409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06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CE94-B130-2DE8-6A47-230AFAE81286}"/>
              </a:ext>
            </a:extLst>
          </p:cNvPr>
          <p:cNvSpPr txBox="1">
            <a:spLocks/>
          </p:cNvSpPr>
          <p:nvPr/>
        </p:nvSpPr>
        <p:spPr>
          <a:xfrm>
            <a:off x="-609600" y="1028700"/>
            <a:ext cx="121920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1657350" lvl="2" indent="-484188"/>
            <a:r>
              <a:rPr lang="en-US" sz="3600" kern="0" dirty="0"/>
              <a:t>Faith in Action Plan</a:t>
            </a:r>
          </a:p>
          <a:p>
            <a:pPr marL="2114550" lvl="3" indent="-484188"/>
            <a:r>
              <a:rPr lang="en-US" sz="3600" kern="0" dirty="0"/>
              <a:t>Council Activity Tracker (CAT)</a:t>
            </a:r>
          </a:p>
          <a:p>
            <a:pPr marL="2114550" lvl="3" indent="-484188"/>
            <a:r>
              <a:rPr lang="en-US" sz="3600" kern="0" dirty="0"/>
              <a:t>Parish events  </a:t>
            </a:r>
          </a:p>
          <a:p>
            <a:pPr marL="2114550" lvl="3" indent="-484188"/>
            <a:r>
              <a:rPr lang="en-US" sz="3600" kern="0" dirty="0"/>
              <a:t>Incorporate membership growth</a:t>
            </a:r>
          </a:p>
          <a:p>
            <a:pPr marL="2114550" lvl="3" indent="-484188"/>
            <a:r>
              <a:rPr lang="en-US" sz="3600" kern="0" dirty="0"/>
              <a:t>Invite your District Deputy &amp; Diocesan Directors</a:t>
            </a:r>
          </a:p>
          <a:p>
            <a:pPr marL="2114550" lvl="3" indent="-484188"/>
            <a:r>
              <a:rPr lang="en-US" sz="3600" kern="0" dirty="0"/>
              <a:t>Promote your programs &amp; membership utilizing tools</a:t>
            </a:r>
          </a:p>
          <a:p>
            <a:pPr lvl="1"/>
            <a:endParaRPr lang="en-US" sz="3200" kern="0" dirty="0"/>
          </a:p>
          <a:p>
            <a:pPr lvl="1"/>
            <a:endParaRPr lang="en-US" sz="3200" kern="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92BCAA4-3CC8-4947-B0A8-1C2576A4A935}"/>
              </a:ext>
            </a:extLst>
          </p:cNvPr>
          <p:cNvSpPr txBox="1">
            <a:spLocks/>
          </p:cNvSpPr>
          <p:nvPr/>
        </p:nvSpPr>
        <p:spPr bwMode="auto">
          <a:xfrm>
            <a:off x="1320800" y="-34159"/>
            <a:ext cx="955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9pPr>
          </a:lstStyle>
          <a:p>
            <a:r>
              <a:rPr lang="en-US" sz="4800" kern="0" dirty="0"/>
              <a:t>Planning for your Programs..</a:t>
            </a:r>
          </a:p>
        </p:txBody>
      </p:sp>
    </p:spTree>
    <p:extLst>
      <p:ext uri="{BB962C8B-B14F-4D97-AF65-F5344CB8AC3E}">
        <p14:creationId xmlns:p14="http://schemas.microsoft.com/office/powerpoint/2010/main" val="17251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FCD22-2629-F1B6-BC4E-86FA9E76D0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14" y="1434912"/>
            <a:ext cx="3276600" cy="180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"/>
            <a:ext cx="9962457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Review of the Faith in Action 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565E9-5D60-5E22-B798-D4DE820784F6}"/>
              </a:ext>
            </a:extLst>
          </p:cNvPr>
          <p:cNvSpPr txBox="1"/>
          <p:nvPr/>
        </p:nvSpPr>
        <p:spPr>
          <a:xfrm>
            <a:off x="1295400" y="93938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ump Mediaeval"/>
                <a:ea typeface="+mn-ea"/>
                <a:cs typeface="+mn-cs"/>
              </a:rPr>
              <a:t>Supreme-Recommended Program Category Matrix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FE86E5-33DF-67FF-A523-E68BE3C90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928" y="1752600"/>
            <a:ext cx="1009791" cy="1000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3DFDC-04ED-DF92-66B1-ADBAAF96F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83" y="1733547"/>
            <a:ext cx="1028844" cy="10383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42F8AB-D72F-FC52-23FC-2CE1BB227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928" y="3811671"/>
            <a:ext cx="1028844" cy="1028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149964-1FC8-D502-3A4A-5827D317C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133" y="3823978"/>
            <a:ext cx="1000265" cy="1028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6C7125-732C-B1F7-FB3F-7001C51BA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9275" y="2827735"/>
            <a:ext cx="933450" cy="933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DD91B-5C4A-1740-B512-CBA02B962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5214" y="3421218"/>
            <a:ext cx="3276600" cy="1809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9777A-D6EB-265A-73BF-BCF780C942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7428" y="1429454"/>
            <a:ext cx="3276600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EBC705-FEAF-FC24-C858-C4D95C660A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7428" y="3429000"/>
            <a:ext cx="3276600" cy="2009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764F9D-3F27-1FF0-FB76-8DAB706FAAA5}"/>
              </a:ext>
            </a:extLst>
          </p:cNvPr>
          <p:cNvSpPr/>
          <p:nvPr/>
        </p:nvSpPr>
        <p:spPr>
          <a:xfrm>
            <a:off x="712922" y="19812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rump Mediaeval"/>
                <a:ea typeface="+mn-ea"/>
                <a:cs typeface="+mn-cs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38FB29-6924-6EF6-7893-C45024CBDCA1}"/>
              </a:ext>
            </a:extLst>
          </p:cNvPr>
          <p:cNvSpPr/>
          <p:nvPr/>
        </p:nvSpPr>
        <p:spPr>
          <a:xfrm>
            <a:off x="739439" y="395347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rump Mediaeval"/>
                <a:ea typeface="+mn-ea"/>
                <a:cs typeface="+mn-cs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03B526-6E9F-928A-93FC-0E6F826DEA7B}"/>
              </a:ext>
            </a:extLst>
          </p:cNvPr>
          <p:cNvSpPr/>
          <p:nvPr/>
        </p:nvSpPr>
        <p:spPr>
          <a:xfrm>
            <a:off x="10884028" y="19044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rump Mediaeval"/>
                <a:ea typeface="+mn-ea"/>
                <a:cs typeface="+mn-cs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59AF9D-A99E-6524-2E33-56C353F8DB80}"/>
              </a:ext>
            </a:extLst>
          </p:cNvPr>
          <p:cNvSpPr/>
          <p:nvPr/>
        </p:nvSpPr>
        <p:spPr>
          <a:xfrm>
            <a:off x="10916837" y="41148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rump Mediaeval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472DF-9229-9D9D-5A55-7B9D6DE4C506}"/>
              </a:ext>
            </a:extLst>
          </p:cNvPr>
          <p:cNvSpPr txBox="1"/>
          <p:nvPr/>
        </p:nvSpPr>
        <p:spPr>
          <a:xfrm>
            <a:off x="2284333" y="5512896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ump Mediaeval"/>
                <a:ea typeface="+mn-ea"/>
                <a:cs typeface="+mn-cs"/>
              </a:rPr>
              <a:t>Featured Programs (Highlighted in Red) count for 2 points each.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4150F9-66EC-D6B7-E56B-ADB7BA75570D}"/>
              </a:ext>
            </a:extLst>
          </p:cNvPr>
          <p:cNvSpPr/>
          <p:nvPr/>
        </p:nvSpPr>
        <p:spPr>
          <a:xfrm>
            <a:off x="5652609" y="28347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rump Mediaeval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90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90EFE-4698-54B5-D36D-77D8B6771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7E32-E901-A3E2-C97F-0B77F29D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096"/>
            <a:ext cx="9962457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Featured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Faith in Action Programs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CE83F1-AF1C-08A3-F1E8-ED6BFC1D3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559" y="2357981"/>
            <a:ext cx="1205242" cy="12052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55691-D220-EFEF-64A7-F8757C238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045" y="1466853"/>
            <a:ext cx="1009791" cy="1000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BECB1-D7C1-AC58-4F30-CE704ED16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447800"/>
            <a:ext cx="1028844" cy="10383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45D486-DB03-34C7-FC94-7793097B2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045" y="3525924"/>
            <a:ext cx="1028844" cy="1028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1818D7-838F-71AE-88C9-3D7D141BD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250" y="3538231"/>
            <a:ext cx="1000265" cy="1028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B75C3-9CB1-416D-0661-5E7E55F933EC}"/>
              </a:ext>
            </a:extLst>
          </p:cNvPr>
          <p:cNvSpPr txBox="1"/>
          <p:nvPr/>
        </p:nvSpPr>
        <p:spPr>
          <a:xfrm>
            <a:off x="7277244" y="1295279"/>
            <a:ext cx="4290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Bright Futures</a:t>
            </a:r>
          </a:p>
          <a:p>
            <a:r>
              <a:rPr lang="en-US" sz="2800" b="1" dirty="0"/>
              <a:t>Celebrating our </a:t>
            </a:r>
          </a:p>
          <a:p>
            <a:r>
              <a:rPr lang="en-US" sz="2800" b="1" dirty="0"/>
              <a:t>Catholic Heritage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E7A3D-AE55-8446-A2FE-EE4497BCE2AC}"/>
              </a:ext>
            </a:extLst>
          </p:cNvPr>
          <p:cNvSpPr txBox="1"/>
          <p:nvPr/>
        </p:nvSpPr>
        <p:spPr>
          <a:xfrm>
            <a:off x="7277244" y="3347848"/>
            <a:ext cx="4183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Holy Hour for Life with </a:t>
            </a:r>
          </a:p>
          <a:p>
            <a:r>
              <a:rPr lang="en-US" sz="2800" b="1" dirty="0"/>
              <a:t>Our Lady of Guadalupe</a:t>
            </a:r>
          </a:p>
          <a:p>
            <a:r>
              <a:rPr lang="en-US" sz="2800" b="1" dirty="0"/>
              <a:t>The Gospel of Life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3F95A-1CF8-A734-99E5-F89940BE62AC}"/>
              </a:ext>
            </a:extLst>
          </p:cNvPr>
          <p:cNvSpPr txBox="1"/>
          <p:nvPr/>
        </p:nvSpPr>
        <p:spPr>
          <a:xfrm>
            <a:off x="1271917" y="1466853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Viva Christo Rey</a:t>
            </a:r>
          </a:p>
          <a:p>
            <a:pPr algn="r"/>
            <a:r>
              <a:rPr lang="en-US" sz="2800" b="1" dirty="0"/>
              <a:t>Imitating Juan Diego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39ABD-8902-0041-EB59-6840E9E5206E}"/>
              </a:ext>
            </a:extLst>
          </p:cNvPr>
          <p:cNvSpPr txBox="1"/>
          <p:nvPr/>
        </p:nvSpPr>
        <p:spPr>
          <a:xfrm>
            <a:off x="814717" y="3360155"/>
            <a:ext cx="3667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Remembering our Faithful Departed</a:t>
            </a:r>
          </a:p>
          <a:p>
            <a:pPr algn="r"/>
            <a:r>
              <a:rPr lang="en-US" sz="2800" b="1" dirty="0" err="1"/>
              <a:t>Quinceanera</a:t>
            </a:r>
            <a:r>
              <a:rPr lang="en-US" sz="2800" b="1" dirty="0"/>
              <a:t>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03B9B-36CF-A1AE-D588-586B89F0CFBC}"/>
              </a:ext>
            </a:extLst>
          </p:cNvPr>
          <p:cNvSpPr txBox="1"/>
          <p:nvPr/>
        </p:nvSpPr>
        <p:spPr>
          <a:xfrm>
            <a:off x="1828800" y="50292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These can count for 2 points each if you satisfy all the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454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Recruit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9900" y="1752600"/>
            <a:ext cx="9525000" cy="2971800"/>
          </a:xfrm>
        </p:spPr>
        <p:txBody>
          <a:bodyPr/>
          <a:lstStyle/>
          <a:p>
            <a:pPr marL="1257300" lvl="1" indent="-484188"/>
            <a:r>
              <a:rPr lang="en-US" sz="3000" dirty="0"/>
              <a:t>If we focus on numbers, we have already lost</a:t>
            </a:r>
          </a:p>
          <a:p>
            <a:pPr marL="1257300" lvl="1" indent="-484188"/>
            <a:r>
              <a:rPr lang="en-US" sz="3000" dirty="0"/>
              <a:t>Provide an avenue for men to </a:t>
            </a:r>
            <a:r>
              <a:rPr lang="en-US" sz="3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 closer to God</a:t>
            </a:r>
          </a:p>
          <a:p>
            <a:pPr marL="1257300" lvl="1" indent="-484188"/>
            <a:r>
              <a:rPr lang="en-US" sz="3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 in faith </a:t>
            </a:r>
            <a:r>
              <a:rPr lang="en-US" sz="3000" dirty="0"/>
              <a:t>through action</a:t>
            </a:r>
          </a:p>
          <a:p>
            <a:pPr marL="1257300" lvl="1" indent="-484188"/>
            <a:r>
              <a:rPr lang="en-US" sz="3000" dirty="0"/>
              <a:t>More members equal more </a:t>
            </a:r>
            <a:r>
              <a:rPr lang="en-US" sz="3000" b="1" dirty="0">
                <a:solidFill>
                  <a:srgbClr val="FF9900"/>
                </a:solidFill>
              </a:rPr>
              <a:t>fuel</a:t>
            </a:r>
            <a:r>
              <a:rPr lang="en-US" sz="3000" dirty="0"/>
              <a:t> doing the </a:t>
            </a:r>
            <a:r>
              <a:rPr lang="en-US" sz="3000" b="1" dirty="0">
                <a:solidFill>
                  <a:srgbClr val="FF9900"/>
                </a:solidFill>
              </a:rPr>
              <a:t>good works</a:t>
            </a:r>
            <a:r>
              <a:rPr lang="en-US" sz="3000" dirty="0"/>
              <a:t> of our order through programs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9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166" y="413266"/>
            <a:ext cx="10566400" cy="1143000"/>
          </a:xfrm>
        </p:spPr>
        <p:txBody>
          <a:bodyPr/>
          <a:lstStyle/>
          <a:p>
            <a:r>
              <a:rPr lang="en-US" dirty="0"/>
              <a:t>Upcoming State-Level Programs</a:t>
            </a:r>
            <a:endParaRPr lang="en-US" u="sng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0363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64389-6234-2599-E5D0-A70D64DCDA94}"/>
              </a:ext>
            </a:extLst>
          </p:cNvPr>
          <p:cNvSpPr txBox="1"/>
          <p:nvPr/>
        </p:nvSpPr>
        <p:spPr>
          <a:xfrm>
            <a:off x="4480362" y="1925598"/>
            <a:ext cx="7239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State Soccer Challenge Finals, Saturday, October 4, 2025</a:t>
            </a:r>
            <a:br>
              <a:rPr lang="en-US" sz="2800" b="1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800" b="1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Registration: 12PM, Competition: 1PM</a:t>
            </a:r>
            <a:br>
              <a:rPr lang="en-US" sz="2800" b="1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800" b="1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 John Vianney Church, 4101 Clyde Park Ave</a:t>
            </a:r>
            <a:r>
              <a:rPr lang="en-US" sz="2800" b="1" kern="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2800" b="1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SW, Wyoming, MI 49509</a:t>
            </a:r>
            <a:endParaRPr lang="en-US" sz="2800" b="1" dirty="0"/>
          </a:p>
        </p:txBody>
      </p:sp>
      <p:pic>
        <p:nvPicPr>
          <p:cNvPr id="6" name="Picture 5" descr="A group of football balls in a net&#10;&#10;Description automatically generated">
            <a:extLst>
              <a:ext uri="{FF2B5EF4-FFF2-40B4-BE49-F238E27FC236}">
                <a16:creationId xmlns:a16="http://schemas.microsoft.com/office/drawing/2014/main" id="{11EB2BC7-0D9E-78EC-576B-6B8F23ED0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8" y="1829782"/>
            <a:ext cx="3681984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1501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D38A3-C721-4FA3-6CAC-37EA19100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0AA0A-716E-E00B-C91D-365F5675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66" y="413266"/>
            <a:ext cx="10566400" cy="1143000"/>
          </a:xfrm>
        </p:spPr>
        <p:txBody>
          <a:bodyPr/>
          <a:lstStyle/>
          <a:p>
            <a:r>
              <a:rPr lang="en-US" dirty="0"/>
              <a:t>Upcoming State-Level Programs</a:t>
            </a:r>
            <a:endParaRPr lang="en-US" u="sng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64B2-0E74-C5CB-AF6F-0A218C4D3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BE9C1-CB0D-256A-D37E-5BE983431F30}"/>
              </a:ext>
            </a:extLst>
          </p:cNvPr>
          <p:cNvSpPr txBox="1"/>
          <p:nvPr/>
        </p:nvSpPr>
        <p:spPr>
          <a:xfrm>
            <a:off x="4114800" y="1828800"/>
            <a:ext cx="743296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Catholic Citizenship Essay Contest</a:t>
            </a:r>
          </a:p>
          <a:p>
            <a:endParaRPr lang="en-US" sz="2800" kern="0" dirty="0">
              <a:latin typeface="Aptos" panose="020B0004020202020204" pitchFamily="34" charset="0"/>
            </a:endParaRPr>
          </a:p>
          <a:p>
            <a:r>
              <a:rPr lang="en-US" sz="2800" b="1" i="1" kern="0" dirty="0">
                <a:latin typeface="Aptos" panose="020B0004020202020204" pitchFamily="34" charset="0"/>
              </a:rPr>
              <a:t>Topic of Essay:  In an essay of 500-750 words, out of the 267 popes that have led the Catholic Church, who are your three favorite popes and why?</a:t>
            </a:r>
          </a:p>
          <a:p>
            <a:endParaRPr lang="en-US" sz="2800" kern="0" dirty="0">
              <a:latin typeface="Aptos" panose="020B0004020202020204" pitchFamily="34" charset="0"/>
            </a:endParaRP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E0B97-CF7D-1501-3F61-FD3D1E6B8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66" y="1986280"/>
            <a:ext cx="3108074" cy="19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98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CE81B-C03E-C337-7E08-037B1966A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73B68-A3B4-92EC-0504-1DAD6AE3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66" y="413266"/>
            <a:ext cx="10566400" cy="1143000"/>
          </a:xfrm>
        </p:spPr>
        <p:txBody>
          <a:bodyPr/>
          <a:lstStyle/>
          <a:p>
            <a:r>
              <a:rPr lang="en-US" dirty="0"/>
              <a:t>Upcoming State-Level Programs</a:t>
            </a:r>
            <a:endParaRPr lang="en-US" u="sng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CF606-83F4-B1EF-ABE2-2C2AE88DA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10017-4CA7-4E4D-B6B3-73349290EABE}"/>
              </a:ext>
            </a:extLst>
          </p:cNvPr>
          <p:cNvSpPr txBox="1"/>
          <p:nvPr/>
        </p:nvSpPr>
        <p:spPr>
          <a:xfrm>
            <a:off x="4090476" y="1981200"/>
            <a:ext cx="74329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Keep Christ in Christmas, </a:t>
            </a:r>
          </a:p>
          <a:p>
            <a:r>
              <a:rPr lang="en-US" sz="28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All submissions should be submitted to your District Deputy or Diocesan Program Director by the end of December 2025.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7270D-154D-EB63-E4E1-6858F4C3B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06" y="1981200"/>
            <a:ext cx="287636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97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0"/>
            <a:ext cx="10566400" cy="1143000"/>
          </a:xfrm>
        </p:spPr>
        <p:txBody>
          <a:bodyPr/>
          <a:lstStyle/>
          <a:p>
            <a:r>
              <a:rPr lang="en-US" dirty="0"/>
              <a:t>Knight of the Month /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19200"/>
            <a:ext cx="9448800" cy="4114800"/>
          </a:xfrm>
        </p:spPr>
        <p:txBody>
          <a:bodyPr/>
          <a:lstStyle/>
          <a:p>
            <a:r>
              <a:rPr lang="en-US" dirty="0"/>
              <a:t>GOAL: 70% of active councils</a:t>
            </a:r>
          </a:p>
          <a:p>
            <a:r>
              <a:rPr lang="en-US" dirty="0"/>
              <a:t>mikofc.org/resources/community-support-materials</a:t>
            </a:r>
          </a:p>
          <a:p>
            <a:r>
              <a:rPr lang="en-US" dirty="0"/>
              <a:t>Recognition is important</a:t>
            </a:r>
          </a:p>
          <a:p>
            <a:r>
              <a:rPr lang="en-US" dirty="0"/>
              <a:t>Use recognition as a recruiting tool</a:t>
            </a:r>
          </a:p>
          <a:p>
            <a:r>
              <a:rPr lang="en-US" b="1" dirty="0">
                <a:solidFill>
                  <a:srgbClr val="FF0000"/>
                </a:solidFill>
              </a:rPr>
              <a:t>SEND FORMS TO:  </a:t>
            </a:r>
            <a:r>
              <a:rPr lang="en-US" dirty="0">
                <a:hlinkClick r:id="rId3"/>
              </a:rPr>
              <a:t>l.herman@mikofc.org</a:t>
            </a:r>
            <a:r>
              <a:rPr lang="en-US" dirty="0"/>
              <a:t> &amp;    					        </a:t>
            </a:r>
            <a:r>
              <a:rPr lang="en-US" dirty="0">
                <a:hlinkClick r:id="rId4"/>
              </a:rPr>
              <a:t>g.kolbicz@mikofc.org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4960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"/>
            <a:ext cx="10566400" cy="1143000"/>
          </a:xfrm>
        </p:spPr>
        <p:txBody>
          <a:bodyPr/>
          <a:lstStyle/>
          <a:p>
            <a:r>
              <a:rPr lang="en-US" sz="4800" dirty="0"/>
              <a:t>Coats for Kids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9448800" cy="4114800"/>
          </a:xfrm>
        </p:spPr>
        <p:txBody>
          <a:bodyPr/>
          <a:lstStyle/>
          <a:p>
            <a:r>
              <a:rPr lang="en-US" sz="4000" dirty="0"/>
              <a:t>Distribution in October/November</a:t>
            </a:r>
          </a:p>
          <a:p>
            <a:r>
              <a:rPr lang="en-US" sz="4000" dirty="0"/>
              <a:t>Fundraise at council &amp; district now!</a:t>
            </a:r>
          </a:p>
          <a:p>
            <a:r>
              <a:rPr lang="en-US" sz="4000" dirty="0"/>
              <a:t>Ordering available Late July/ </a:t>
            </a:r>
            <a:r>
              <a:rPr lang="en-US" sz="4000" dirty="0" err="1"/>
              <a:t>EarlyAugust</a:t>
            </a:r>
            <a:r>
              <a:rPr lang="en-US" sz="4000" dirty="0"/>
              <a:t> 2025</a:t>
            </a:r>
          </a:p>
          <a:p>
            <a:r>
              <a:rPr lang="en-US" sz="4000" dirty="0"/>
              <a:t>Information will be given to your council</a:t>
            </a:r>
          </a:p>
        </p:txBody>
      </p:sp>
    </p:spTree>
    <p:extLst>
      <p:ext uri="{BB962C8B-B14F-4D97-AF65-F5344CB8AC3E}">
        <p14:creationId xmlns:p14="http://schemas.microsoft.com/office/powerpoint/2010/main" val="298052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4206A-9B6C-3EED-1733-F608A2CC0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A268-C7CF-900D-FB75-E3AB8483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15240"/>
            <a:ext cx="10566400" cy="1143000"/>
          </a:xfrm>
        </p:spPr>
        <p:txBody>
          <a:bodyPr/>
          <a:lstStyle/>
          <a:p>
            <a:r>
              <a:rPr lang="en-US" sz="5400" dirty="0"/>
              <a:t>What Goes With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2C8E0-D4E6-715B-AD2C-9354E04FD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80" y="1066800"/>
            <a:ext cx="10408920" cy="434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i="1" u="sng" dirty="0">
                <a:solidFill>
                  <a:srgbClr val="FF0000"/>
                </a:solidFill>
              </a:rPr>
              <a:t>FRATERNAL PROGRAMS REPORT FORM (#10784)!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4000" b="1" dirty="0"/>
              <a:t>Question: Who can submit the 10784?</a:t>
            </a:r>
          </a:p>
          <a:p>
            <a:pPr marL="0" indent="0">
              <a:buNone/>
            </a:pPr>
            <a:r>
              <a:rPr lang="en-US" sz="4000" b="1" dirty="0"/>
              <a:t>Answer: Anyone from your Council Roster with an active email on file. </a:t>
            </a:r>
          </a:p>
          <a:p>
            <a:pPr marL="0" indent="0">
              <a:buNone/>
            </a:pP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31332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C5F8A-CACF-9991-4CB4-89C7C8E6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E73D-0F8C-AD32-2CAD-E7058F4C8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15240"/>
            <a:ext cx="10566400" cy="1143000"/>
          </a:xfrm>
        </p:spPr>
        <p:txBody>
          <a:bodyPr/>
          <a:lstStyle/>
          <a:p>
            <a:r>
              <a:rPr lang="en-US" sz="5400" dirty="0"/>
              <a:t>What Goes With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0AEE-8B08-3E5C-4955-4F9D0130B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80" y="1066800"/>
            <a:ext cx="10688320" cy="434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i="1" u="sng" dirty="0">
                <a:solidFill>
                  <a:srgbClr val="FF0000"/>
                </a:solidFill>
              </a:rPr>
              <a:t>FRATERNAL PROGRAMS REPORT FORM (#10784)!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4000" b="1" dirty="0"/>
              <a:t>Question: When should the 10784 be submitted?</a:t>
            </a:r>
          </a:p>
          <a:p>
            <a:pPr marL="0" indent="0">
              <a:buNone/>
            </a:pPr>
            <a:r>
              <a:rPr lang="en-US" sz="4000" b="1" dirty="0"/>
              <a:t>Answer: Completion of each program, or very soon after.</a:t>
            </a:r>
          </a:p>
          <a:p>
            <a:pPr marL="0" indent="0">
              <a:buNone/>
            </a:pP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0973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74B56-23F3-A120-CC1B-285B28F28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725-EA1C-9528-695D-612B226F8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15240"/>
            <a:ext cx="10566400" cy="1143000"/>
          </a:xfrm>
        </p:spPr>
        <p:txBody>
          <a:bodyPr/>
          <a:lstStyle/>
          <a:p>
            <a:r>
              <a:rPr lang="en-US" sz="5400" dirty="0"/>
              <a:t>What Goes With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A7CF8-055B-518D-96B9-82D87A762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10388600" cy="434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i="1" u="sng" dirty="0">
                <a:solidFill>
                  <a:srgbClr val="FF0000"/>
                </a:solidFill>
              </a:rPr>
              <a:t>FRATERNAL PROGRAMS REPORT FORM (#10784)!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4000" b="1" dirty="0"/>
              <a:t>Question: Where do I complete the form?</a:t>
            </a:r>
          </a:p>
          <a:p>
            <a:pPr marL="0" indent="0">
              <a:buNone/>
            </a:pPr>
            <a:r>
              <a:rPr lang="en-US" sz="4000" b="1" dirty="0"/>
              <a:t>Answer: Form is done online at kofc.org website</a:t>
            </a:r>
          </a:p>
          <a:p>
            <a:pPr marL="0" indent="0">
              <a:buNone/>
            </a:pP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49884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2D4DA-4C4D-FAC0-307C-F5693866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15240"/>
            <a:ext cx="10566400" cy="1143000"/>
          </a:xfrm>
        </p:spPr>
        <p:txBody>
          <a:bodyPr/>
          <a:lstStyle/>
          <a:p>
            <a:r>
              <a:rPr lang="en-US" sz="5400" dirty="0"/>
              <a:t>What Goes With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CE000-2CFF-3C6C-DF4B-B9964DA84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80" y="1066800"/>
            <a:ext cx="10408920" cy="434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i="1" u="sng" dirty="0">
                <a:solidFill>
                  <a:srgbClr val="FF0000"/>
                </a:solidFill>
              </a:rPr>
              <a:t>FRATERNAL PROGRAMS REPORT FORM (#10784)!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4000" b="1" dirty="0"/>
              <a:t>Question: Why is the 10784 form so important?</a:t>
            </a:r>
          </a:p>
          <a:p>
            <a:pPr marL="0" indent="0">
              <a:buNone/>
            </a:pPr>
            <a:r>
              <a:rPr lang="en-US" sz="4000" b="1" dirty="0"/>
              <a:t>Answer:</a:t>
            </a:r>
          </a:p>
          <a:p>
            <a:pPr marL="0" indent="0">
              <a:buNone/>
            </a:pPr>
            <a:r>
              <a:rPr lang="en-US" sz="4000" b="1" dirty="0"/>
              <a:t>1. It helps give both Supreme and State an idea of what programs are being done in each of the FIA categories</a:t>
            </a:r>
          </a:p>
          <a:p>
            <a:pPr marL="0" indent="0">
              <a:buNone/>
            </a:pP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60534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C1E55-2B41-9040-8CF4-2B90117B3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CEEAC-D4F5-7942-EA57-95EDF047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15240"/>
            <a:ext cx="10566400" cy="1143000"/>
          </a:xfrm>
        </p:spPr>
        <p:txBody>
          <a:bodyPr/>
          <a:lstStyle/>
          <a:p>
            <a:r>
              <a:rPr lang="en-US" sz="5400" dirty="0"/>
              <a:t>What Goes With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F1A08-6F27-B472-1772-FF777C9E8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80" y="1066800"/>
            <a:ext cx="10408920" cy="434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i="1" u="sng" dirty="0">
                <a:solidFill>
                  <a:srgbClr val="FF0000"/>
                </a:solidFill>
              </a:rPr>
              <a:t>FRATERNAL PROGRAMS REPORT FORM (#10784)!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4000" b="1" dirty="0"/>
              <a:t>2. It helps keep your council on track to meeting the requirements for the Columbian Award</a:t>
            </a:r>
          </a:p>
          <a:p>
            <a:pPr marL="0" indent="0">
              <a:buNone/>
            </a:pPr>
            <a:r>
              <a:rPr lang="en-US" sz="4000" b="1" dirty="0"/>
              <a:t>3. It replaces the Form 4584, normally submitted in January, for Special Olympics.</a:t>
            </a:r>
          </a:p>
          <a:p>
            <a:pPr marL="0" indent="0">
              <a:buNone/>
            </a:pP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07199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Supreme Quota</a:t>
            </a:r>
            <a:br>
              <a:rPr lang="en-US" dirty="0"/>
            </a:br>
            <a:r>
              <a:rPr lang="en-US" dirty="0"/>
              <a:t>2634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828800"/>
            <a:ext cx="8305800" cy="3733800"/>
          </a:xfrm>
        </p:spPr>
        <p:txBody>
          <a:bodyPr/>
          <a:lstStyle/>
          <a:p>
            <a:pPr marL="800100" indent="-482600">
              <a:tabLst>
                <a:tab pos="2860675" algn="ctr"/>
                <a:tab pos="3944938" algn="l"/>
              </a:tabLs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20%	2 ½ Precent Reduction</a:t>
            </a:r>
          </a:p>
          <a:p>
            <a:pPr marL="800100" indent="-482600">
              <a:tabLst>
                <a:tab pos="2860675" algn="ctr"/>
                <a:tab pos="3944938" algn="l"/>
              </a:tabLs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50%	2 ½ Precent Reduction</a:t>
            </a:r>
          </a:p>
          <a:p>
            <a:pPr marL="317500" indent="0">
              <a:buNone/>
              <a:tabLst>
                <a:tab pos="2860675" algn="ctr"/>
                <a:tab pos="3944938" algn="l"/>
              </a:tabLs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800100" indent="-482600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Star Council for Circle of Honor</a:t>
            </a:r>
          </a:p>
          <a:p>
            <a:pPr marL="800100" indent="-482600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– Reduction of 1 for 10</a:t>
            </a:r>
          </a:p>
          <a:p>
            <a:pPr marL="317500" indent="0">
              <a:buNone/>
            </a:pPr>
            <a:endParaRPr lang="en-US" dirty="0"/>
          </a:p>
          <a:p>
            <a:pPr marL="3175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7D199-5657-8D1F-811A-F9B9E36D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3C237-7AFC-E2EB-5139-4C715BA6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15240"/>
            <a:ext cx="10566400" cy="1143000"/>
          </a:xfrm>
        </p:spPr>
        <p:txBody>
          <a:bodyPr/>
          <a:lstStyle/>
          <a:p>
            <a:r>
              <a:rPr lang="en-US" sz="5400" dirty="0"/>
              <a:t>What Goes With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4C00D-9F18-3993-A550-E4C8AAA22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80" y="1066800"/>
            <a:ext cx="10408920" cy="434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i="1" u="sng" dirty="0">
                <a:solidFill>
                  <a:srgbClr val="FF0000"/>
                </a:solidFill>
              </a:rPr>
              <a:t>FRATERNAL PROGRAMS REPORT FORM (#10784)!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4000" b="1" dirty="0"/>
              <a:t>4.  The data can help with the Form 1728, submitted by January 31</a:t>
            </a:r>
            <a:r>
              <a:rPr lang="en-US" sz="4000" b="1" baseline="30000" dirty="0"/>
              <a:t>st</a:t>
            </a:r>
            <a:r>
              <a:rPr lang="en-US" sz="4000" b="1" dirty="0"/>
              <a:t>.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724237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7BFBD-8151-B53E-F3ED-39AF3D3D1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C933-4B11-8F71-9A60-67AC9199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15240"/>
            <a:ext cx="10566400" cy="1143000"/>
          </a:xfrm>
        </p:spPr>
        <p:txBody>
          <a:bodyPr/>
          <a:lstStyle/>
          <a:p>
            <a:r>
              <a:rPr lang="en-US" sz="5400" dirty="0"/>
              <a:t>What Goes With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9B610-0A52-6ACD-1064-BAA851687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80" y="1066800"/>
            <a:ext cx="11145520" cy="4343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u="sng" dirty="0">
                <a:solidFill>
                  <a:srgbClr val="FF0000"/>
                </a:solidFill>
              </a:rPr>
              <a:t>FRATERNAL PROGRAMS REPORT FORM (#10784)!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4000" b="1" dirty="0"/>
              <a:t>Question: Is there training available on how to complete this form?</a:t>
            </a:r>
          </a:p>
          <a:p>
            <a:pPr marL="0" indent="0">
              <a:buNone/>
            </a:pPr>
            <a:r>
              <a:rPr lang="en-US" sz="4000" b="1" dirty="0"/>
              <a:t>Answer: YES!! Training can be found on the supreme website.  Search for “Fraternal Programs Report Form Training Video” in the search bar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40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166" y="413266"/>
            <a:ext cx="10566400" cy="1143000"/>
          </a:xfrm>
        </p:spPr>
        <p:txBody>
          <a:bodyPr/>
          <a:lstStyle/>
          <a:p>
            <a:r>
              <a:rPr lang="en-US" dirty="0"/>
              <a:t>State Council Service Program </a:t>
            </a:r>
            <a:endParaRPr lang="en-US" u="sng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0363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64389-6234-2599-E5D0-A70D64DCDA94}"/>
              </a:ext>
            </a:extLst>
          </p:cNvPr>
          <p:cNvSpPr txBox="1"/>
          <p:nvPr/>
        </p:nvSpPr>
        <p:spPr>
          <a:xfrm>
            <a:off x="2492666" y="22860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3CF7D-8566-B6B6-038C-59D513284402}"/>
              </a:ext>
            </a:extLst>
          </p:cNvPr>
          <p:cNvSpPr txBox="1"/>
          <p:nvPr/>
        </p:nvSpPr>
        <p:spPr>
          <a:xfrm>
            <a:off x="853216" y="1819870"/>
            <a:ext cx="63507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Supreme recognizes a program from each of the categories: </a:t>
            </a:r>
            <a:r>
              <a:rPr lang="en-US" sz="3200" b="1" dirty="0"/>
              <a:t>Faith, Family, Community</a:t>
            </a:r>
            <a:r>
              <a:rPr lang="en-US" sz="3200" dirty="0"/>
              <a:t>, and </a:t>
            </a:r>
            <a:r>
              <a:rPr lang="en-US" sz="3200" b="1" dirty="0"/>
              <a:t>Life.  </a:t>
            </a:r>
            <a:endParaRPr lang="en-US" sz="3200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FFE4F0-0268-107B-1AC4-C2A753979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8" r="50256"/>
          <a:stretch/>
        </p:blipFill>
        <p:spPr bwMode="auto">
          <a:xfrm>
            <a:off x="7203983" y="1522777"/>
            <a:ext cx="4267583" cy="36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498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1502-93C4-EB09-91D9-FE2B2EC5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566400" cy="1143000"/>
          </a:xfrm>
        </p:spPr>
        <p:txBody>
          <a:bodyPr/>
          <a:lstStyle/>
          <a:p>
            <a:r>
              <a:rPr lang="en-US" sz="6000" dirty="0"/>
              <a:t>What is Needed to Enter?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C57AA-C644-4C8F-9A75-664B946B3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71600"/>
            <a:ext cx="9448800" cy="4114800"/>
          </a:xfrm>
        </p:spPr>
        <p:txBody>
          <a:bodyPr/>
          <a:lstStyle/>
          <a:p>
            <a:r>
              <a:rPr lang="en-US" sz="4000" dirty="0"/>
              <a:t>A noteworthy program</a:t>
            </a:r>
          </a:p>
          <a:p>
            <a:r>
              <a:rPr lang="en-US" sz="4000" dirty="0"/>
              <a:t>State Service Program Award Form (#STSP)</a:t>
            </a:r>
          </a:p>
          <a:p>
            <a:r>
              <a:rPr lang="en-US" sz="4000" dirty="0"/>
              <a:t>Submit a Book</a:t>
            </a:r>
          </a:p>
          <a:p>
            <a:r>
              <a:rPr lang="en-US" sz="4000" dirty="0"/>
              <a:t>Ask your District Deputy for more information</a:t>
            </a: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93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1502-93C4-EB09-91D9-FE2B2EC5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566400" cy="1143000"/>
          </a:xfrm>
        </p:spPr>
        <p:txBody>
          <a:bodyPr/>
          <a:lstStyle/>
          <a:p>
            <a:r>
              <a:rPr lang="en-US" sz="6000" dirty="0"/>
              <a:t>To improve chances to win: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C57AA-C644-4C8F-9A75-664B946B3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8800"/>
            <a:ext cx="9448800" cy="32004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in rough draft by end of November to your District Deputy or Diocesan Program Director</a:t>
            </a:r>
          </a:p>
          <a:p>
            <a:pPr marL="0" indent="0">
              <a:buNone/>
            </a:pP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254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5" y="25193"/>
            <a:ext cx="10566400" cy="1143000"/>
          </a:xfrm>
        </p:spPr>
        <p:txBody>
          <a:bodyPr/>
          <a:lstStyle/>
          <a:p>
            <a:r>
              <a:rPr lang="en-US" dirty="0"/>
              <a:t>Family of the Year </a:t>
            </a:r>
            <a:endParaRPr lang="en-US" u="sng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0363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64389-6234-2599-E5D0-A70D64DCDA94}"/>
              </a:ext>
            </a:extLst>
          </p:cNvPr>
          <p:cNvSpPr txBox="1"/>
          <p:nvPr/>
        </p:nvSpPr>
        <p:spPr>
          <a:xfrm>
            <a:off x="2492666" y="22860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3CF7D-8566-B6B6-038C-59D513284402}"/>
              </a:ext>
            </a:extLst>
          </p:cNvPr>
          <p:cNvSpPr txBox="1"/>
          <p:nvPr/>
        </p:nvSpPr>
        <p:spPr>
          <a:xfrm>
            <a:off x="716214" y="1600200"/>
            <a:ext cx="6350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Supreme recognizes a family who can best called the “model” family. 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E87CC-F2E7-FEFF-06E2-C661D5F21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981" y="990600"/>
            <a:ext cx="4404584" cy="51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69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1502-93C4-EB09-91D9-FE2B2EC5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566400" cy="1143000"/>
          </a:xfrm>
        </p:spPr>
        <p:txBody>
          <a:bodyPr/>
          <a:lstStyle/>
          <a:p>
            <a:r>
              <a:rPr lang="en-US" sz="6000" dirty="0"/>
              <a:t>What is Needed to Enter?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C57AA-C644-4C8F-9A75-664B946B3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71600"/>
            <a:ext cx="9448800" cy="4114800"/>
          </a:xfrm>
        </p:spPr>
        <p:txBody>
          <a:bodyPr/>
          <a:lstStyle/>
          <a:p>
            <a:r>
              <a:rPr lang="en-US" sz="4000" dirty="0"/>
              <a:t>Family of the Year Form (#10680)</a:t>
            </a:r>
          </a:p>
          <a:p>
            <a:r>
              <a:rPr lang="en-US" sz="4000" dirty="0"/>
              <a:t>Submit a Book</a:t>
            </a:r>
          </a:p>
          <a:p>
            <a:r>
              <a:rPr lang="en-US" sz="4000" dirty="0"/>
              <a:t>Ask your District Deputy for more information</a:t>
            </a: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01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1502-93C4-EB09-91D9-FE2B2EC5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566400" cy="1143000"/>
          </a:xfrm>
        </p:spPr>
        <p:txBody>
          <a:bodyPr/>
          <a:lstStyle/>
          <a:p>
            <a:r>
              <a:rPr lang="en-US" sz="6000" dirty="0"/>
              <a:t>To improve chances to win: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DF9E1-D3DE-8B04-6477-69F9F8EDC5FE}"/>
              </a:ext>
            </a:extLst>
          </p:cNvPr>
          <p:cNvSpPr txBox="1">
            <a:spLocks/>
          </p:cNvSpPr>
          <p:nvPr/>
        </p:nvSpPr>
        <p:spPr bwMode="auto">
          <a:xfrm>
            <a:off x="1371600" y="1828800"/>
            <a:ext cx="9448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</a:pPr>
            <a:r>
              <a:rPr lang="en-US" sz="40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in rough draft to the District Deputy before the Winter Leadership Meeting</a:t>
            </a:r>
          </a:p>
          <a:p>
            <a:pPr marL="0" indent="0">
              <a:buFontTx/>
              <a:buNone/>
            </a:pPr>
            <a:br>
              <a:rPr lang="en-US" sz="4000" kern="0"/>
            </a:br>
            <a:endParaRPr lang="en-US" sz="4000" kern="0"/>
          </a:p>
          <a:p>
            <a:pPr marL="0" indent="0">
              <a:buFontTx/>
              <a:buNone/>
            </a:pP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910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81000"/>
            <a:ext cx="9372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2025 Spring Palm Sunday Drive Wrap up</a:t>
            </a:r>
          </a:p>
          <a:p>
            <a:pPr algn="ctr"/>
            <a:endParaRPr lang="en-US" sz="4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154 out of the approximately 200 councils have submitted their forms and check.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Please have those checks and forms sent to Mark Brezenski, forms and checks are still being sent to George Stump and George Walrath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Both the check and form need to be submitted together.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your council simply would like to provide a donation to the Mi drive please include a note indicating that.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REMIND YOUR COUNCILS TO GET THOSE CHECKS TO THE CHARITIES ASAP, TENS OF THOUSANDS OF DOLLARS ARE SITTING IN DRAWERS, THAT IS A BAD LOOK ON OUR PART.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More information is in the state directory under Mi Drive</a:t>
            </a:r>
          </a:p>
          <a:p>
            <a:pPr algn="ctr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51489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2013" y="152400"/>
            <a:ext cx="852797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2025 Columbus Day Weekend Drive </a:t>
            </a:r>
            <a:endParaRPr lang="en-US" sz="3600" dirty="0"/>
          </a:p>
          <a:p>
            <a:r>
              <a:rPr lang="en-US" sz="2400" dirty="0"/>
              <a:t> </a:t>
            </a:r>
          </a:p>
          <a:p>
            <a:r>
              <a:rPr lang="en-US" sz="2800" dirty="0"/>
              <a:t>October 10, 11, 12, 2025</a:t>
            </a:r>
          </a:p>
          <a:p>
            <a:r>
              <a:rPr lang="en-US" sz="2800" dirty="0"/>
              <a:t>Alternate Dates: </a:t>
            </a:r>
          </a:p>
          <a:p>
            <a:r>
              <a:rPr lang="en-US" sz="2800" dirty="0"/>
              <a:t>                Oct 4 - 6, and Oct.17 -19, 2025</a:t>
            </a:r>
          </a:p>
          <a:p>
            <a:r>
              <a:rPr lang="en-US" dirty="0"/>
              <a:t>	</a:t>
            </a:r>
          </a:p>
          <a:p>
            <a:r>
              <a:rPr lang="en-US" sz="2800" b="1" u="sng" dirty="0"/>
              <a:t>Report &amp; Checks Due to MI State Director by:</a:t>
            </a:r>
            <a:r>
              <a:rPr lang="en-US" sz="2800" u="sng" dirty="0"/>
              <a:t> </a:t>
            </a:r>
            <a:r>
              <a:rPr lang="en-US" sz="2800" b="1" u="sng" dirty="0"/>
              <a:t>11/28/2025</a:t>
            </a:r>
            <a:endParaRPr lang="en-US" sz="2800" dirty="0"/>
          </a:p>
          <a:p>
            <a:r>
              <a:rPr lang="en-US" sz="2800" b="1" dirty="0"/>
              <a:t> </a:t>
            </a:r>
            <a:endParaRPr lang="en-US" sz="2800" dirty="0"/>
          </a:p>
          <a:p>
            <a:r>
              <a:rPr lang="en-US" sz="2800" b="1" dirty="0"/>
              <a:t>Insurance Binder </a:t>
            </a:r>
            <a:r>
              <a:rPr lang="en-US" sz="2800" dirty="0"/>
              <a:t>will be e-mailed to the Grand Knight, District Deputy &amp; Financial Secretary via the Gmail mikofc.org account and posted online </a:t>
            </a:r>
            <a:r>
              <a:rPr lang="en-US" sz="2800" b="1" dirty="0"/>
              <a:t>30 days before the drive.</a:t>
            </a:r>
            <a:r>
              <a:rPr lang="en-US" sz="2800" dirty="0"/>
              <a:t> </a:t>
            </a:r>
          </a:p>
          <a:p>
            <a:r>
              <a:rPr lang="en-US" sz="28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2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9296400" cy="4191000"/>
          </a:xfrm>
        </p:spPr>
        <p:txBody>
          <a:bodyPr/>
          <a:lstStyle/>
          <a:p>
            <a:pPr marL="800100" indent="-482600">
              <a:tabLst>
                <a:tab pos="1428750" algn="l"/>
              </a:tabLst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</a:t>
            </a:r>
            <a:r>
              <a:rPr lang="en-US" dirty="0"/>
              <a:t> Your Councils</a:t>
            </a:r>
            <a:br>
              <a:rPr lang="en-US" dirty="0"/>
            </a:br>
            <a:r>
              <a:rPr lang="en-US" sz="2000" dirty="0"/>
              <a:t>	(Use Dan Remeika’s Talking Points)</a:t>
            </a:r>
          </a:p>
          <a:p>
            <a:pPr marL="800100" indent="-482600"/>
            <a:r>
              <a:rPr lang="en-US" dirty="0"/>
              <a:t>Grow the order </a:t>
            </a:r>
          </a:p>
          <a:p>
            <a:pPr marL="800100" indent="-482600"/>
            <a:r>
              <a:rPr lang="en-US" dirty="0"/>
              <a:t>Lead by example - personally recruit one member by September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 marL="800100" indent="-482600"/>
            <a:r>
              <a:rPr lang="en-US" dirty="0"/>
              <a:t>One District Exemplification Per Month Minimum</a:t>
            </a:r>
          </a:p>
        </p:txBody>
      </p:sp>
    </p:spTree>
    <p:extLst>
      <p:ext uri="{BB962C8B-B14F-4D97-AF65-F5344CB8AC3E}">
        <p14:creationId xmlns:p14="http://schemas.microsoft.com/office/powerpoint/2010/main" val="304326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947BE-F541-8B7A-01E7-FDB3147C7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B95C8A-490A-B275-9467-6765AC158011}"/>
              </a:ext>
            </a:extLst>
          </p:cNvPr>
          <p:cNvSpPr txBox="1"/>
          <p:nvPr/>
        </p:nvSpPr>
        <p:spPr>
          <a:xfrm>
            <a:off x="1676400" y="152401"/>
            <a:ext cx="85279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2025 Columbus Day Weekend Drive </a:t>
            </a:r>
            <a:endParaRPr lang="en-US" sz="3600" dirty="0"/>
          </a:p>
          <a:p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sz="2800" b="1" dirty="0"/>
              <a:t>Forms &amp; Supplies:</a:t>
            </a:r>
            <a:endParaRPr lang="en-US" sz="2800" dirty="0"/>
          </a:p>
          <a:p>
            <a:r>
              <a:rPr lang="en-US" sz="2800" b="1" u="sng" dirty="0"/>
              <a:t>www.MiKofC.org</a:t>
            </a:r>
            <a:r>
              <a:rPr lang="en-US" sz="2800" dirty="0"/>
              <a:t> / Resources / Community/ MI Drive </a:t>
            </a:r>
          </a:p>
          <a:p>
            <a:r>
              <a:rPr lang="en-US" sz="2800" dirty="0"/>
              <a:t>MI-13 Intellectual Disabilities Drive Work Sheet MI-13</a:t>
            </a:r>
          </a:p>
          <a:p>
            <a:r>
              <a:rPr lang="en-US" sz="2800" dirty="0"/>
              <a:t>MI-13a Tootsie Roll Order Form MI 13a</a:t>
            </a:r>
          </a:p>
          <a:p>
            <a:r>
              <a:rPr lang="en-US" sz="2800" dirty="0"/>
              <a:t>MI-13c MI Drive Liability Insurance Cert MI 13c</a:t>
            </a:r>
          </a:p>
          <a:p>
            <a:r>
              <a:rPr lang="en-US" sz="2800" dirty="0"/>
              <a:t> </a:t>
            </a:r>
          </a:p>
          <a:p>
            <a:r>
              <a:rPr lang="en-US" sz="2800" b="1" dirty="0"/>
              <a:t>Special Needs Vests</a:t>
            </a:r>
            <a:r>
              <a:rPr lang="en-US" sz="2800" dirty="0"/>
              <a:t> (order thru your Financial Secretary)</a:t>
            </a:r>
          </a:p>
          <a:p>
            <a:r>
              <a:rPr lang="en-US" sz="2800" dirty="0"/>
              <a:t>Supplies Online/Faith in Action/Life/Special Olympics</a:t>
            </a:r>
          </a:p>
          <a:p>
            <a:r>
              <a:rPr lang="en-US" sz="2800" dirty="0"/>
              <a:t>(Traditional yellow vests are no longer available)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26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76200"/>
            <a:ext cx="10566400" cy="1143000"/>
          </a:xfrm>
        </p:spPr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210733"/>
            <a:ext cx="9296400" cy="4686300"/>
          </a:xfrm>
        </p:spPr>
        <p:txBody>
          <a:bodyPr/>
          <a:lstStyle/>
          <a:p>
            <a:pPr marL="800100" indent="-482600">
              <a:tabLst>
                <a:tab pos="1428750" algn="l"/>
              </a:tabLst>
            </a:pPr>
            <a:r>
              <a:rPr lang="en-US" sz="3600" dirty="0"/>
              <a:t>Motivate your council members. </a:t>
            </a:r>
          </a:p>
          <a:p>
            <a:pPr marL="800100" indent="-482600">
              <a:tabLst>
                <a:tab pos="1428750" algn="l"/>
              </a:tabLst>
            </a:pPr>
            <a:r>
              <a:rPr lang="en-US" sz="3600" dirty="0"/>
              <a:t>Aspire to do great things!</a:t>
            </a:r>
          </a:p>
          <a:p>
            <a:pPr marL="800100" indent="-482600">
              <a:tabLst>
                <a:tab pos="1428750" algn="l"/>
              </a:tabLst>
            </a:pPr>
            <a:r>
              <a:rPr lang="en-US" sz="3600" dirty="0"/>
              <a:t>Make your council better then before!</a:t>
            </a:r>
          </a:p>
          <a:p>
            <a:pPr marL="800100" indent="-482600">
              <a:tabLst>
                <a:tab pos="1428750" algn="l"/>
              </a:tabLst>
            </a:pPr>
            <a:r>
              <a:rPr lang="en-US" sz="3600" dirty="0"/>
              <a:t>Keep that smile on your face. Stay positive all the time. </a:t>
            </a:r>
          </a:p>
          <a:p>
            <a:pPr marL="800100" indent="-482600">
              <a:tabLst>
                <a:tab pos="1428750" algn="l"/>
              </a:tabLst>
            </a:pPr>
            <a:r>
              <a:rPr lang="en-US" sz="3600" dirty="0"/>
              <a:t>Identify problems/resolve them</a:t>
            </a:r>
          </a:p>
          <a:p>
            <a:pPr marL="800100" lvl="1" indent="1485900">
              <a:buNone/>
            </a:pPr>
            <a:r>
              <a:rPr lang="en-US" sz="4000" b="1" i="1" u="sng" dirty="0"/>
              <a:t>Ask for help if needed</a:t>
            </a:r>
          </a:p>
        </p:txBody>
      </p:sp>
    </p:spTree>
    <p:extLst>
      <p:ext uri="{BB962C8B-B14F-4D97-AF65-F5344CB8AC3E}">
        <p14:creationId xmlns:p14="http://schemas.microsoft.com/office/powerpoint/2010/main" val="33348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362200" y="0"/>
            <a:ext cx="53045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libri" pitchFamily="34" charset="0"/>
              </a:rPr>
              <a:t>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A6197-A760-4E3D-BF60-106F1DEB7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0"/>
            <a:ext cx="2133600" cy="2286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E8CB1A5-EE3F-4B88-9BE1-D6DFB8536055}"/>
              </a:ext>
            </a:extLst>
          </p:cNvPr>
          <p:cNvSpPr txBox="1">
            <a:spLocks/>
          </p:cNvSpPr>
          <p:nvPr/>
        </p:nvSpPr>
        <p:spPr bwMode="auto">
          <a:xfrm>
            <a:off x="1143000" y="609600"/>
            <a:ext cx="9296400" cy="383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Faith In Action Manual (#10590)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Fraternal Leader Advisory on Supreme’s Website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Constant Contact 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State Directory &amp; Leadership Guide 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Supreme website 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State website 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Dan Rameika’s Talking Points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District Deputies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Diocesan Directors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u="sng" kern="0" dirty="0">
                <a:solidFill>
                  <a:schemeClr val="tx1"/>
                </a:solidFill>
              </a:rPr>
              <a:t>S</a:t>
            </a:r>
            <a:r>
              <a:rPr lang="en-US" sz="2800" kern="0" dirty="0">
                <a:solidFill>
                  <a:schemeClr val="tx1"/>
                </a:solidFill>
              </a:rPr>
              <a:t>tate </a:t>
            </a:r>
            <a:r>
              <a:rPr lang="en-US" sz="2800" u="sng" kern="0" dirty="0">
                <a:solidFill>
                  <a:schemeClr val="tx1"/>
                </a:solidFill>
              </a:rPr>
              <a:t>D</a:t>
            </a:r>
            <a:r>
              <a:rPr lang="en-US" sz="2800" kern="0" dirty="0">
                <a:solidFill>
                  <a:schemeClr val="tx1"/>
                </a:solidFill>
              </a:rPr>
              <a:t>eputy </a:t>
            </a:r>
            <a:r>
              <a:rPr lang="en-US" sz="2800" u="sng" kern="0" dirty="0">
                <a:solidFill>
                  <a:schemeClr val="tx1"/>
                </a:solidFill>
              </a:rPr>
              <a:t>R</a:t>
            </a:r>
            <a:r>
              <a:rPr lang="en-US" sz="2800" kern="0" dirty="0">
                <a:solidFill>
                  <a:schemeClr val="tx1"/>
                </a:solidFill>
              </a:rPr>
              <a:t>egional </a:t>
            </a:r>
            <a:r>
              <a:rPr lang="en-US" sz="2800" u="sng" kern="0" dirty="0">
                <a:solidFill>
                  <a:schemeClr val="tx1"/>
                </a:solidFill>
              </a:rPr>
              <a:t>R</a:t>
            </a:r>
            <a:r>
              <a:rPr lang="en-US" sz="2800" kern="0" dirty="0">
                <a:solidFill>
                  <a:schemeClr val="tx1"/>
                </a:solidFill>
              </a:rPr>
              <a:t>epresentative’s (SDRR)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800" kern="0" dirty="0">
                <a:solidFill>
                  <a:schemeClr val="tx1"/>
                </a:solidFill>
              </a:rPr>
              <a:t>State Directors</a:t>
            </a:r>
          </a:p>
          <a:p>
            <a:pPr algn="l">
              <a:spcBef>
                <a:spcPts val="0"/>
              </a:spcBef>
            </a:pP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2C70E-DB76-5DFB-CC67-D794AE1B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0F1D5-D716-96F8-E29A-BA6A09928483}"/>
              </a:ext>
            </a:extLst>
          </p:cNvPr>
          <p:cNvSpPr txBox="1"/>
          <p:nvPr/>
        </p:nvSpPr>
        <p:spPr>
          <a:xfrm>
            <a:off x="1828800" y="3429000"/>
            <a:ext cx="982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One Reason Men Leave The Knights of Columbus...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FD08C-49DA-6D19-302C-42FA2CE233AA}"/>
              </a:ext>
            </a:extLst>
          </p:cNvPr>
          <p:cNvSpPr txBox="1"/>
          <p:nvPr/>
        </p:nvSpPr>
        <p:spPr>
          <a:xfrm>
            <a:off x="1181100" y="4876800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Have Not Been Asked!!!</a:t>
            </a:r>
          </a:p>
        </p:txBody>
      </p:sp>
      <p:pic>
        <p:nvPicPr>
          <p:cNvPr id="7" name="Picture 6" descr="A logo with a star and anchor&#10;&#10;AI-generated content may be incorrect.">
            <a:extLst>
              <a:ext uri="{FF2B5EF4-FFF2-40B4-BE49-F238E27FC236}">
                <a16:creationId xmlns:a16="http://schemas.microsoft.com/office/drawing/2014/main" id="{0BC54DE3-7E8E-0875-C598-6F49E93E6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40" y="152400"/>
            <a:ext cx="3319520" cy="331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6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terview Questions to Ask the Hiring Manager | JRoss Recruiters">
            <a:extLst>
              <a:ext uri="{FF2B5EF4-FFF2-40B4-BE49-F238E27FC236}">
                <a16:creationId xmlns:a16="http://schemas.microsoft.com/office/drawing/2014/main" id="{EFFB32D0-6EC0-A293-B483-7A933C63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8761413" cy="492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39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</a:t>
            </a:r>
            <a:r>
              <a:rPr lang="en-US" sz="2800" dirty="0"/>
              <a:t>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9296400" cy="4191000"/>
          </a:xfrm>
        </p:spPr>
        <p:txBody>
          <a:bodyPr/>
          <a:lstStyle/>
          <a:p>
            <a:pPr marL="800100" indent="-482600"/>
            <a:r>
              <a:rPr lang="en-US" dirty="0"/>
              <a:t>Report your membership growth opportunities using CATs (Council Activity Tacker)</a:t>
            </a:r>
          </a:p>
          <a:p>
            <a:pPr marL="800100" indent="-482600"/>
            <a:r>
              <a:rPr lang="en-US" dirty="0"/>
              <a:t>Keep the Exemplification Schedule up-to-date on the State Website</a:t>
            </a:r>
          </a:p>
          <a:p>
            <a:pPr marL="800100" indent="-482600"/>
            <a:r>
              <a:rPr lang="en-US" dirty="0"/>
              <a:t>Promote Programs</a:t>
            </a:r>
          </a:p>
        </p:txBody>
      </p:sp>
    </p:spTree>
    <p:extLst>
      <p:ext uri="{BB962C8B-B14F-4D97-AF65-F5344CB8AC3E}">
        <p14:creationId xmlns:p14="http://schemas.microsoft.com/office/powerpoint/2010/main" val="22667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305800" cy="4419600"/>
          </a:xfrm>
        </p:spPr>
        <p:txBody>
          <a:bodyPr/>
          <a:lstStyle/>
          <a:p>
            <a:pPr marL="800100" indent="-482600"/>
            <a:r>
              <a:rPr lang="en-US" dirty="0"/>
              <a:t>Every Council Active by Sept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 marL="800100" indent="-482600"/>
            <a:r>
              <a:rPr lang="en-US" dirty="0"/>
              <a:t>Supreme Quota</a:t>
            </a:r>
            <a:endParaRPr lang="en-US" b="1" dirty="0"/>
          </a:p>
          <a:p>
            <a:pPr marL="800100" indent="-482600"/>
            <a:r>
              <a:rPr lang="en-US" dirty="0"/>
              <a:t>20% by September 30</a:t>
            </a:r>
            <a:r>
              <a:rPr lang="en-US" baseline="30000" dirty="0"/>
              <a:t>th</a:t>
            </a:r>
            <a:r>
              <a:rPr lang="en-US" dirty="0"/>
              <a:t>  </a:t>
            </a:r>
          </a:p>
          <a:p>
            <a:pPr marL="800100" indent="-482600"/>
            <a:r>
              <a:rPr lang="en-US" dirty="0"/>
              <a:t>No </a:t>
            </a:r>
            <a:r>
              <a:rPr lang="en-US" b="1" dirty="0"/>
              <a:t>ZERO</a:t>
            </a:r>
            <a:r>
              <a:rPr lang="en-US" dirty="0"/>
              <a:t> Growth Councils By Oct. 31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 marL="800100" indent="-482600"/>
            <a:r>
              <a:rPr lang="en-US" dirty="0"/>
              <a:t>Minimum of One Exemplification per Quarter per Council</a:t>
            </a:r>
          </a:p>
          <a:p>
            <a:pPr marL="800100" indent="-482600"/>
            <a:r>
              <a:rPr lang="en-US" dirty="0"/>
              <a:t>Improve your councils each year</a:t>
            </a:r>
          </a:p>
          <a:p>
            <a:pPr marL="317500" indent="0">
              <a:buNone/>
            </a:pPr>
            <a:endParaRPr lang="en-US" dirty="0"/>
          </a:p>
          <a:p>
            <a:pPr marL="800100" indent="-482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1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D410F-5201-F860-A157-87A96B2D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400"/>
            <a:ext cx="7620000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9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0B9B-8C56-1BDA-68D7-FF6BB20B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05" y="309282"/>
            <a:ext cx="10626165" cy="1143000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Fishers of Men</a:t>
            </a:r>
          </a:p>
        </p:txBody>
      </p:sp>
      <p:pic>
        <p:nvPicPr>
          <p:cNvPr id="1026" name="Picture 2" descr="Fishers Of Men">
            <a:extLst>
              <a:ext uri="{FF2B5EF4-FFF2-40B4-BE49-F238E27FC236}">
                <a16:creationId xmlns:a16="http://schemas.microsoft.com/office/drawing/2014/main" id="{B88DA6A1-89C8-9C58-DA69-28654E0E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72" y="1748119"/>
            <a:ext cx="4283696" cy="3003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475AB4-1E06-83F2-AC53-2F9FDE326C72}"/>
              </a:ext>
            </a:extLst>
          </p:cNvPr>
          <p:cNvSpPr txBox="1">
            <a:spLocks/>
          </p:cNvSpPr>
          <p:nvPr/>
        </p:nvSpPr>
        <p:spPr>
          <a:xfrm>
            <a:off x="931523" y="1452282"/>
            <a:ext cx="6322032" cy="36128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573088" marR="0" lvl="0" indent="-5730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HOW TO INVITE SOMEONE </a:t>
            </a:r>
          </a:p>
          <a:p>
            <a:pPr marL="1147763" marR="0" lvl="5" indent="-636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tabLst>
                <a:tab pos="11477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CONVERSATION STARTERS </a:t>
            </a:r>
          </a:p>
          <a:p>
            <a:pPr marL="1147763" marR="0" lvl="3" indent="-636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tabLst>
                <a:tab pos="11477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OVERCOMING OBJECTIONS </a:t>
            </a:r>
          </a:p>
          <a:p>
            <a:pPr marL="1147763" marR="0" lvl="3" indent="-636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tabLst>
                <a:tab pos="11477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PULPIT ANNOUNCEMENTS</a:t>
            </a:r>
          </a:p>
          <a:p>
            <a:pPr marL="1147763" marR="0" lvl="3" indent="-636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tabLst>
                <a:tab pos="11477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EMAIL INVITATIONS SUGGESTIONS</a:t>
            </a:r>
          </a:p>
          <a:p>
            <a:pPr marL="573088" marR="0" lvl="0" indent="-5730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ump Mediaeval"/>
                <a:ea typeface="+mn-ea"/>
                <a:cs typeface="+mn-cs"/>
              </a:rPr>
              <a:t>FRATERNAL BENEFITS: WHY JOIN</a:t>
            </a:r>
          </a:p>
        </p:txBody>
      </p:sp>
    </p:spTree>
    <p:extLst>
      <p:ext uri="{BB962C8B-B14F-4D97-AF65-F5344CB8AC3E}">
        <p14:creationId xmlns:p14="http://schemas.microsoft.com/office/powerpoint/2010/main" val="187854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rump Mediaeval"/>
        <a:ea typeface=""/>
        <a:cs typeface=""/>
      </a:majorFont>
      <a:minorFont>
        <a:latin typeface="Trump Mediaev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fC Blank.pptx" id="{448A4003-2DB4-433B-AF9C-F754CB74CF43}" vid="{41EBF02C-D5F3-461B-8169-CD90AA4AA3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KofC Blank Wide</Template>
  <TotalTime>21310</TotalTime>
  <Words>1663</Words>
  <Application>Microsoft Office PowerPoint</Application>
  <PresentationFormat>Widescreen</PresentationFormat>
  <Paragraphs>257</Paragraphs>
  <Slides>54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Aachen BT</vt:lpstr>
      <vt:lpstr>Aptos</vt:lpstr>
      <vt:lpstr>Arial</vt:lpstr>
      <vt:lpstr>Bookman Old Style</vt:lpstr>
      <vt:lpstr>Calibri</vt:lpstr>
      <vt:lpstr>Lucida Sans</vt:lpstr>
      <vt:lpstr>Times</vt:lpstr>
      <vt:lpstr>Trump Mediaeval</vt:lpstr>
      <vt:lpstr>Wingdings</vt:lpstr>
      <vt:lpstr>Blank Presentation</vt:lpstr>
      <vt:lpstr>PowerPoint Presentation</vt:lpstr>
      <vt:lpstr>PowerPoint Presentation</vt:lpstr>
      <vt:lpstr>Why We Recruit</vt:lpstr>
      <vt:lpstr>Supreme Quota 2634</vt:lpstr>
      <vt:lpstr>Expectations</vt:lpstr>
      <vt:lpstr>Expectations (Continued)</vt:lpstr>
      <vt:lpstr>Goals</vt:lpstr>
      <vt:lpstr>PowerPoint Presentation</vt:lpstr>
      <vt:lpstr>Fishers of Men</vt:lpstr>
      <vt:lpstr>Where to Find Fishers of Men Publication</vt:lpstr>
      <vt:lpstr>Where to Find Fishers of Men Publication</vt:lpstr>
      <vt:lpstr>Let’s be Fishers of Men</vt:lpstr>
      <vt:lpstr>Let’s be Fishers of Men</vt:lpstr>
      <vt:lpstr>Proposers Recognition</vt:lpstr>
      <vt:lpstr>Proposers Recognition</vt:lpstr>
      <vt:lpstr>Proposers Recognition</vt:lpstr>
      <vt:lpstr>Council Recognition</vt:lpstr>
      <vt:lpstr>PowerPoint Presentation</vt:lpstr>
      <vt:lpstr>Gift Of Knighthood Cards</vt:lpstr>
      <vt:lpstr>Invitation Card</vt:lpstr>
      <vt:lpstr>PowerPoint Presentation</vt:lpstr>
      <vt:lpstr>PowerPoint Presentation</vt:lpstr>
      <vt:lpstr>PowerPoint Presentation</vt:lpstr>
      <vt:lpstr>Why We Do Programs</vt:lpstr>
      <vt:lpstr>First things, First…</vt:lpstr>
      <vt:lpstr>TO MAKE THINGS A LITTLE EASIER..</vt:lpstr>
      <vt:lpstr>PowerPoint Presentation</vt:lpstr>
      <vt:lpstr>A Review of the Faith in Action Programs</vt:lpstr>
      <vt:lpstr>NEW Featured Faith in Action Programs</vt:lpstr>
      <vt:lpstr>Upcoming State-Level Programs</vt:lpstr>
      <vt:lpstr>Upcoming State-Level Programs</vt:lpstr>
      <vt:lpstr>Upcoming State-Level Programs</vt:lpstr>
      <vt:lpstr>Knight of the Month / Year</vt:lpstr>
      <vt:lpstr>Coats for Kids</vt:lpstr>
      <vt:lpstr>What Goes With Programs?</vt:lpstr>
      <vt:lpstr>What Goes With Programs?</vt:lpstr>
      <vt:lpstr>What Goes With Programs?</vt:lpstr>
      <vt:lpstr>What Goes With Programs?</vt:lpstr>
      <vt:lpstr>What Goes With Programs?</vt:lpstr>
      <vt:lpstr>What Goes With Programs?</vt:lpstr>
      <vt:lpstr>What Goes With Programs?</vt:lpstr>
      <vt:lpstr>State Council Service Program </vt:lpstr>
      <vt:lpstr>What is Needed to Enter?</vt:lpstr>
      <vt:lpstr>To improve chances to win:</vt:lpstr>
      <vt:lpstr>Family of the Year </vt:lpstr>
      <vt:lpstr>What is Needed to Enter?</vt:lpstr>
      <vt:lpstr>To improve chances to win:</vt:lpstr>
      <vt:lpstr>PowerPoint Presentation</vt:lpstr>
      <vt:lpstr>PowerPoint Presentation</vt:lpstr>
      <vt:lpstr>PowerPoint Presentation</vt:lpstr>
      <vt:lpstr>Expectations</vt:lpstr>
      <vt:lpstr>PowerPoint Presentation</vt:lpstr>
      <vt:lpstr>PowerPoint Presentation</vt:lpstr>
      <vt:lpstr>PowerPoint Presentation</vt:lpstr>
    </vt:vector>
  </TitlesOfParts>
  <Company>Knights of Columbus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Membership (A Program for Requiting and Engaging New Members)</dc:title>
  <dc:creator>Doug Kokot</dc:creator>
  <cp:lastModifiedBy>Tom Marcetti</cp:lastModifiedBy>
  <cp:revision>66</cp:revision>
  <cp:lastPrinted>2016-06-08T13:53:49Z</cp:lastPrinted>
  <dcterms:created xsi:type="dcterms:W3CDTF">2020-10-21T00:25:34Z</dcterms:created>
  <dcterms:modified xsi:type="dcterms:W3CDTF">2025-07-21T16:46:43Z</dcterms:modified>
</cp:coreProperties>
</file>